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2"/>
  </p:notesMasterIdLst>
  <p:sldIdLst>
    <p:sldId id="256" r:id="rId2"/>
    <p:sldId id="359" r:id="rId3"/>
    <p:sldId id="448" r:id="rId4"/>
    <p:sldId id="361" r:id="rId5"/>
    <p:sldId id="481" r:id="rId6"/>
    <p:sldId id="488" r:id="rId7"/>
    <p:sldId id="510" r:id="rId8"/>
    <p:sldId id="509" r:id="rId9"/>
    <p:sldId id="514" r:id="rId10"/>
    <p:sldId id="512" r:id="rId11"/>
    <p:sldId id="513" r:id="rId12"/>
    <p:sldId id="487" r:id="rId13"/>
    <p:sldId id="515" r:id="rId14"/>
    <p:sldId id="516" r:id="rId15"/>
    <p:sldId id="483" r:id="rId16"/>
    <p:sldId id="484" r:id="rId17"/>
    <p:sldId id="485" r:id="rId18"/>
    <p:sldId id="486" r:id="rId19"/>
    <p:sldId id="489" r:id="rId20"/>
    <p:sldId id="490" r:id="rId21"/>
    <p:sldId id="463" r:id="rId22"/>
    <p:sldId id="466" r:id="rId23"/>
    <p:sldId id="468" r:id="rId24"/>
    <p:sldId id="467" r:id="rId25"/>
    <p:sldId id="491" r:id="rId26"/>
    <p:sldId id="373" r:id="rId27"/>
    <p:sldId id="374" r:id="rId28"/>
    <p:sldId id="493" r:id="rId29"/>
    <p:sldId id="371" r:id="rId30"/>
    <p:sldId id="431" r:id="rId31"/>
    <p:sldId id="498" r:id="rId32"/>
    <p:sldId id="504" r:id="rId33"/>
    <p:sldId id="375" r:id="rId34"/>
    <p:sldId id="494" r:id="rId35"/>
    <p:sldId id="495" r:id="rId36"/>
    <p:sldId id="496" r:id="rId37"/>
    <p:sldId id="497" r:id="rId38"/>
    <p:sldId id="452" r:id="rId39"/>
    <p:sldId id="447" r:id="rId40"/>
    <p:sldId id="453" r:id="rId41"/>
    <p:sldId id="454" r:id="rId42"/>
    <p:sldId id="408" r:id="rId43"/>
    <p:sldId id="499" r:id="rId44"/>
    <p:sldId id="500" r:id="rId45"/>
    <p:sldId id="501" r:id="rId46"/>
    <p:sldId id="502" r:id="rId47"/>
    <p:sldId id="503" r:id="rId48"/>
    <p:sldId id="411" r:id="rId49"/>
    <p:sldId id="403" r:id="rId50"/>
    <p:sldId id="464" r:id="rId51"/>
    <p:sldId id="505" r:id="rId52"/>
    <p:sldId id="462" r:id="rId53"/>
    <p:sldId id="465" r:id="rId54"/>
    <p:sldId id="506" r:id="rId55"/>
    <p:sldId id="508" r:id="rId56"/>
    <p:sldId id="389" r:id="rId57"/>
    <p:sldId id="390" r:id="rId58"/>
    <p:sldId id="391" r:id="rId59"/>
    <p:sldId id="399" r:id="rId60"/>
    <p:sldId id="400" r:id="rId6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nberg, Joshua Michael" initials="RJM" lastIdx="2" clrIdx="0">
    <p:extLst/>
  </p:cmAuthor>
  <p:cmAuthor id="2" name="Rosenberg, Joshua Michael" initials="RJM [2]" lastIdx="1" clrIdx="1">
    <p:extLst/>
  </p:cmAuthor>
  <p:cmAuthor id="3" name="Rosenberg, Joshua Michael" initials="RJM [3]" lastIdx="1" clrIdx="2">
    <p:extLst/>
  </p:cmAuthor>
  <p:cmAuthor id="4" name="Rosenberg, Joshua Michael" initials="RJM [4]" lastIdx="1" clrIdx="3">
    <p:extLst/>
  </p:cmAuthor>
  <p:cmAuthor id="5" name="Rosenberg, Joshua Michael" initials="RJM [5]" lastIdx="1" clrIdx="4">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B5B8C4"/>
    <a:srgbClr val="18453B"/>
    <a:srgbClr val="C89A58"/>
    <a:srgbClr val="008183"/>
    <a:srgbClr val="0DB14B"/>
    <a:srgbClr val="94AE4A"/>
    <a:srgbClr val="E8D9B5"/>
    <a:srgbClr val="FFD421"/>
    <a:srgbClr val="F6E333"/>
    <a:srgbClr val="EDF8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autoAdjust="0"/>
    <p:restoredTop sz="81181" autoAdjust="0"/>
  </p:normalViewPr>
  <p:slideViewPr>
    <p:cSldViewPr snapToGrid="0" snapToObjects="1">
      <p:cViewPr varScale="1">
        <p:scale>
          <a:sx n="102" d="100"/>
          <a:sy n="102" d="100"/>
        </p:scale>
        <p:origin x="2480" y="168"/>
      </p:cViewPr>
      <p:guideLst>
        <p:guide orient="horz" pos="2160"/>
        <p:guide pos="2880"/>
      </p:guideLst>
    </p:cSldViewPr>
  </p:slideViewPr>
  <p:notesTextViewPr>
    <p:cViewPr>
      <p:scale>
        <a:sx n="100" d="100"/>
        <a:sy n="100" d="100"/>
      </p:scale>
      <p:origin x="0" y="0"/>
    </p:cViewPr>
  </p:notesTextViewPr>
  <p:sorterViewPr>
    <p:cViewPr>
      <p:scale>
        <a:sx n="163" d="100"/>
        <a:sy n="163" d="100"/>
      </p:scale>
      <p:origin x="0" y="20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commentAuthors" Target="commentAuthors.xml"/><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D7F421-8234-5646-AA37-99FDB5E174DE}" type="doc">
      <dgm:prSet loTypeId="urn:microsoft.com/office/officeart/2009/layout/ReverseList" loCatId="" qsTypeId="urn:microsoft.com/office/officeart/2005/8/quickstyle/simple4" qsCatId="simple" csTypeId="urn:microsoft.com/office/officeart/2005/8/colors/accent1_2" csCatId="accent1" phldr="1"/>
      <dgm:spPr/>
      <dgm:t>
        <a:bodyPr/>
        <a:lstStyle/>
        <a:p>
          <a:endParaRPr lang="en-US"/>
        </a:p>
      </dgm:t>
    </dgm:pt>
    <dgm:pt modelId="{151A008A-9BA9-904A-BB88-E71165A248C5}">
      <dgm:prSet phldrT="[Text]" custT="1"/>
      <dgm:spPr>
        <a:solidFill>
          <a:schemeClr val="accent3">
            <a:lumMod val="20000"/>
            <a:lumOff val="80000"/>
          </a:schemeClr>
        </a:solidFill>
      </dgm:spPr>
      <dgm:t>
        <a:bodyPr anchor="ctr"/>
        <a:lstStyle/>
        <a:p>
          <a:pPr algn="ctr"/>
          <a:r>
            <a:rPr lang="en-US" sz="2000" b="1" dirty="0" smtClean="0">
              <a:latin typeface="Helvetica Neue" charset="0"/>
              <a:ea typeface="Helvetica Neue" charset="0"/>
              <a:cs typeface="Helvetica Neue" charset="0"/>
            </a:rPr>
            <a:t>Students’ Work With Data</a:t>
          </a:r>
          <a:endParaRPr lang="en-US" sz="2000" b="1" dirty="0">
            <a:latin typeface="Helvetica Neue" charset="0"/>
            <a:ea typeface="Helvetica Neue" charset="0"/>
            <a:cs typeface="Helvetica Neue" charset="0"/>
          </a:endParaRPr>
        </a:p>
      </dgm:t>
    </dgm:pt>
    <dgm:pt modelId="{43D74B6B-875E-034C-869D-59BB2FA775B3}" type="parTrans" cxnId="{DA0795B1-84AC-B24B-8F18-88B4C0609085}">
      <dgm:prSet/>
      <dgm:spPr/>
      <dgm:t>
        <a:bodyPr/>
        <a:lstStyle/>
        <a:p>
          <a:endParaRPr lang="en-US"/>
        </a:p>
      </dgm:t>
    </dgm:pt>
    <dgm:pt modelId="{291F4044-61C7-CF41-A1A9-C1DCA9518D24}" type="sibTrans" cxnId="{DA0795B1-84AC-B24B-8F18-88B4C0609085}">
      <dgm:prSet/>
      <dgm:spPr/>
      <dgm:t>
        <a:bodyPr/>
        <a:lstStyle/>
        <a:p>
          <a:endParaRPr lang="en-US"/>
        </a:p>
      </dgm:t>
    </dgm:pt>
    <dgm:pt modelId="{CA7A9F00-98EB-FC43-991E-8BD98DDD2EC6}">
      <dgm:prSet phldrT="[Text]" custT="1"/>
      <dgm:spPr>
        <a:solidFill>
          <a:schemeClr val="accent3">
            <a:lumMod val="20000"/>
            <a:lumOff val="80000"/>
          </a:schemeClr>
        </a:solidFill>
      </dgm:spPr>
      <dgm:t>
        <a:bodyPr anchor="ctr"/>
        <a:lstStyle/>
        <a:p>
          <a:pPr algn="ctr"/>
          <a:r>
            <a:rPr lang="en-US" sz="2000" b="1" dirty="0" smtClean="0">
              <a:solidFill>
                <a:schemeClr val="tx1"/>
              </a:solidFill>
              <a:latin typeface="Helvetica Neue" charset="0"/>
              <a:ea typeface="Helvetica Neue" charset="0"/>
              <a:cs typeface="Helvetica Neue" charset="0"/>
            </a:rPr>
            <a:t>Teachers’ Support for Work With Data</a:t>
          </a:r>
          <a:endParaRPr lang="en-US" sz="2000" b="1" dirty="0">
            <a:solidFill>
              <a:schemeClr val="tx1"/>
            </a:solidFill>
          </a:endParaRPr>
        </a:p>
      </dgm:t>
    </dgm:pt>
    <dgm:pt modelId="{0E44657A-FAB1-514C-9138-79A2E07E23A8}" type="parTrans" cxnId="{891EECCA-B2EB-1F47-9437-82E6E39A8CEE}">
      <dgm:prSet/>
      <dgm:spPr/>
      <dgm:t>
        <a:bodyPr/>
        <a:lstStyle/>
        <a:p>
          <a:endParaRPr lang="en-US"/>
        </a:p>
      </dgm:t>
    </dgm:pt>
    <dgm:pt modelId="{039DA856-42EF-9E40-9794-DD0856BAC57D}" type="sibTrans" cxnId="{891EECCA-B2EB-1F47-9437-82E6E39A8CEE}">
      <dgm:prSet/>
      <dgm:spPr/>
      <dgm:t>
        <a:bodyPr/>
        <a:lstStyle/>
        <a:p>
          <a:endParaRPr lang="en-US"/>
        </a:p>
      </dgm:t>
    </dgm:pt>
    <dgm:pt modelId="{97AEF6E6-38A0-8D4B-A5A2-4FA4131D8617}" type="pres">
      <dgm:prSet presAssocID="{4DD7F421-8234-5646-AA37-99FDB5E174DE}" presName="Name0" presStyleCnt="0">
        <dgm:presLayoutVars>
          <dgm:chMax val="2"/>
          <dgm:chPref val="2"/>
          <dgm:animLvl val="lvl"/>
        </dgm:presLayoutVars>
      </dgm:prSet>
      <dgm:spPr/>
    </dgm:pt>
    <dgm:pt modelId="{AB4C1FB3-2B6B-AA44-AA11-E5279297D71B}" type="pres">
      <dgm:prSet presAssocID="{4DD7F421-8234-5646-AA37-99FDB5E174DE}" presName="LeftText" presStyleLbl="revTx" presStyleIdx="0" presStyleCnt="0">
        <dgm:presLayoutVars>
          <dgm:bulletEnabled val="1"/>
        </dgm:presLayoutVars>
      </dgm:prSet>
      <dgm:spPr/>
      <dgm:t>
        <a:bodyPr/>
        <a:lstStyle/>
        <a:p>
          <a:endParaRPr lang="en-US"/>
        </a:p>
      </dgm:t>
    </dgm:pt>
    <dgm:pt modelId="{33E36DC5-FDC1-3045-8FAF-5608E748A802}" type="pres">
      <dgm:prSet presAssocID="{4DD7F421-8234-5646-AA37-99FDB5E174DE}" presName="LeftNode" presStyleLbl="bgImgPlace1" presStyleIdx="0" presStyleCnt="2">
        <dgm:presLayoutVars>
          <dgm:chMax val="2"/>
          <dgm:chPref val="2"/>
        </dgm:presLayoutVars>
      </dgm:prSet>
      <dgm:spPr/>
      <dgm:t>
        <a:bodyPr/>
        <a:lstStyle/>
        <a:p>
          <a:endParaRPr lang="en-US"/>
        </a:p>
      </dgm:t>
    </dgm:pt>
    <dgm:pt modelId="{B4D792D2-1D92-6049-AAA8-42236E660B82}" type="pres">
      <dgm:prSet presAssocID="{4DD7F421-8234-5646-AA37-99FDB5E174DE}" presName="RightText" presStyleLbl="revTx" presStyleIdx="0" presStyleCnt="0">
        <dgm:presLayoutVars>
          <dgm:bulletEnabled val="1"/>
        </dgm:presLayoutVars>
      </dgm:prSet>
      <dgm:spPr/>
      <dgm:t>
        <a:bodyPr/>
        <a:lstStyle/>
        <a:p>
          <a:endParaRPr lang="en-US"/>
        </a:p>
      </dgm:t>
    </dgm:pt>
    <dgm:pt modelId="{4D29AE91-CCF2-D24E-86E2-EA9DF1EFFEF9}" type="pres">
      <dgm:prSet presAssocID="{4DD7F421-8234-5646-AA37-99FDB5E174DE}" presName="RightNode" presStyleLbl="bgImgPlace1" presStyleIdx="1" presStyleCnt="2">
        <dgm:presLayoutVars>
          <dgm:chMax val="0"/>
          <dgm:chPref val="0"/>
        </dgm:presLayoutVars>
      </dgm:prSet>
      <dgm:spPr/>
      <dgm:t>
        <a:bodyPr/>
        <a:lstStyle/>
        <a:p>
          <a:endParaRPr lang="en-US"/>
        </a:p>
      </dgm:t>
    </dgm:pt>
    <dgm:pt modelId="{41F31D1F-7DBC-9F4E-9A42-73727BD0013F}" type="pres">
      <dgm:prSet presAssocID="{4DD7F421-8234-5646-AA37-99FDB5E174DE}" presName="TopArrow" presStyleLbl="node1" presStyleIdx="0" presStyleCnt="2"/>
      <dgm:spPr>
        <a:solidFill>
          <a:srgbClr val="0DB14B"/>
        </a:solidFill>
      </dgm:spPr>
    </dgm:pt>
    <dgm:pt modelId="{107E27BE-E238-594B-B8D0-1ADA2B8A168C}" type="pres">
      <dgm:prSet presAssocID="{4DD7F421-8234-5646-AA37-99FDB5E174DE}" presName="BottomArrow" presStyleLbl="node1" presStyleIdx="1" presStyleCnt="2"/>
      <dgm:spPr>
        <a:solidFill>
          <a:srgbClr val="0DB14B"/>
        </a:solidFill>
      </dgm:spPr>
    </dgm:pt>
  </dgm:ptLst>
  <dgm:cxnLst>
    <dgm:cxn modelId="{DA0795B1-84AC-B24B-8F18-88B4C0609085}" srcId="{4DD7F421-8234-5646-AA37-99FDB5E174DE}" destId="{151A008A-9BA9-904A-BB88-E71165A248C5}" srcOrd="0" destOrd="0" parTransId="{43D74B6B-875E-034C-869D-59BB2FA775B3}" sibTransId="{291F4044-61C7-CF41-A1A9-C1DCA9518D24}"/>
    <dgm:cxn modelId="{E66E941B-C158-A543-A293-F1E9EA84CFD0}" type="presOf" srcId="{CA7A9F00-98EB-FC43-991E-8BD98DDD2EC6}" destId="{B4D792D2-1D92-6049-AAA8-42236E660B82}" srcOrd="0" destOrd="0" presId="urn:microsoft.com/office/officeart/2009/layout/ReverseList"/>
    <dgm:cxn modelId="{D31ADF62-87EA-EB4D-A244-5C57BC9FA61A}" type="presOf" srcId="{151A008A-9BA9-904A-BB88-E71165A248C5}" destId="{AB4C1FB3-2B6B-AA44-AA11-E5279297D71B}" srcOrd="0" destOrd="0" presId="urn:microsoft.com/office/officeart/2009/layout/ReverseList"/>
    <dgm:cxn modelId="{22E21CC0-B8BD-3849-A4BA-35C9B4C39E0A}" type="presOf" srcId="{151A008A-9BA9-904A-BB88-E71165A248C5}" destId="{33E36DC5-FDC1-3045-8FAF-5608E748A802}" srcOrd="1" destOrd="0" presId="urn:microsoft.com/office/officeart/2009/layout/ReverseList"/>
    <dgm:cxn modelId="{D6C80EE9-6EF3-CA4E-A8CC-C2C9502EC0AC}" type="presOf" srcId="{4DD7F421-8234-5646-AA37-99FDB5E174DE}" destId="{97AEF6E6-38A0-8D4B-A5A2-4FA4131D8617}" srcOrd="0" destOrd="0" presId="urn:microsoft.com/office/officeart/2009/layout/ReverseList"/>
    <dgm:cxn modelId="{65BB119A-9B50-3248-A97C-A4B7B3B04807}" type="presOf" srcId="{CA7A9F00-98EB-FC43-991E-8BD98DDD2EC6}" destId="{4D29AE91-CCF2-D24E-86E2-EA9DF1EFFEF9}" srcOrd="1" destOrd="0" presId="urn:microsoft.com/office/officeart/2009/layout/ReverseList"/>
    <dgm:cxn modelId="{891EECCA-B2EB-1F47-9437-82E6E39A8CEE}" srcId="{4DD7F421-8234-5646-AA37-99FDB5E174DE}" destId="{CA7A9F00-98EB-FC43-991E-8BD98DDD2EC6}" srcOrd="1" destOrd="0" parTransId="{0E44657A-FAB1-514C-9138-79A2E07E23A8}" sibTransId="{039DA856-42EF-9E40-9794-DD0856BAC57D}"/>
    <dgm:cxn modelId="{3CC01401-6232-D04D-90BB-6F530E320DE5}" type="presParOf" srcId="{97AEF6E6-38A0-8D4B-A5A2-4FA4131D8617}" destId="{AB4C1FB3-2B6B-AA44-AA11-E5279297D71B}" srcOrd="0" destOrd="0" presId="urn:microsoft.com/office/officeart/2009/layout/ReverseList"/>
    <dgm:cxn modelId="{8EA954E1-6A42-FF44-A78B-6C136BD5ECE3}" type="presParOf" srcId="{97AEF6E6-38A0-8D4B-A5A2-4FA4131D8617}" destId="{33E36DC5-FDC1-3045-8FAF-5608E748A802}" srcOrd="1" destOrd="0" presId="urn:microsoft.com/office/officeart/2009/layout/ReverseList"/>
    <dgm:cxn modelId="{3D5A3FF8-BDCE-EF40-A477-4765ABE679E9}" type="presParOf" srcId="{97AEF6E6-38A0-8D4B-A5A2-4FA4131D8617}" destId="{B4D792D2-1D92-6049-AAA8-42236E660B82}" srcOrd="2" destOrd="0" presId="urn:microsoft.com/office/officeart/2009/layout/ReverseList"/>
    <dgm:cxn modelId="{0C4D895C-7319-BF4E-9763-7C9B28A5F257}" type="presParOf" srcId="{97AEF6E6-38A0-8D4B-A5A2-4FA4131D8617}" destId="{4D29AE91-CCF2-D24E-86E2-EA9DF1EFFEF9}" srcOrd="3" destOrd="0" presId="urn:microsoft.com/office/officeart/2009/layout/ReverseList"/>
    <dgm:cxn modelId="{58077738-5A10-EA4A-B0E3-613B06656674}" type="presParOf" srcId="{97AEF6E6-38A0-8D4B-A5A2-4FA4131D8617}" destId="{41F31D1F-7DBC-9F4E-9A42-73727BD0013F}" srcOrd="4" destOrd="0" presId="urn:microsoft.com/office/officeart/2009/layout/ReverseList"/>
    <dgm:cxn modelId="{275DACB2-A9A1-1E46-9C01-E23B9A1291F1}" type="presParOf" srcId="{97AEF6E6-38A0-8D4B-A5A2-4FA4131D8617}" destId="{107E27BE-E238-594B-B8D0-1ADA2B8A168C}" srcOrd="5" destOrd="0" presId="urn:microsoft.com/office/officeart/2009/layout/Revers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DD7F421-8234-5646-AA37-99FDB5E174DE}" type="doc">
      <dgm:prSet loTypeId="urn:microsoft.com/office/officeart/2009/layout/ReverseList" loCatId="" qsTypeId="urn:microsoft.com/office/officeart/2005/8/quickstyle/simple4" qsCatId="simple" csTypeId="urn:microsoft.com/office/officeart/2005/8/colors/accent1_2" csCatId="accent1" phldr="1"/>
      <dgm:spPr/>
      <dgm:t>
        <a:bodyPr/>
        <a:lstStyle/>
        <a:p>
          <a:endParaRPr lang="en-US"/>
        </a:p>
      </dgm:t>
    </dgm:pt>
    <dgm:pt modelId="{151A008A-9BA9-904A-BB88-E71165A248C5}">
      <dgm:prSet phldrT="[Text]" custT="1"/>
      <dgm:spPr>
        <a:solidFill>
          <a:schemeClr val="accent3">
            <a:lumMod val="20000"/>
            <a:lumOff val="80000"/>
          </a:schemeClr>
        </a:solidFill>
      </dgm:spPr>
      <dgm:t>
        <a:bodyPr anchor="ctr"/>
        <a:lstStyle/>
        <a:p>
          <a:pPr algn="ctr"/>
          <a:r>
            <a:rPr lang="en-US" sz="2000" b="1" dirty="0" smtClean="0">
              <a:latin typeface="Helvetica Neue" charset="0"/>
              <a:ea typeface="Helvetica Neue" charset="0"/>
              <a:cs typeface="Helvetica Neue" charset="0"/>
            </a:rPr>
            <a:t>Students’ Work With Data</a:t>
          </a:r>
          <a:endParaRPr lang="en-US" sz="2000" b="1" dirty="0">
            <a:latin typeface="Helvetica Neue" charset="0"/>
            <a:ea typeface="Helvetica Neue" charset="0"/>
            <a:cs typeface="Helvetica Neue" charset="0"/>
          </a:endParaRPr>
        </a:p>
      </dgm:t>
    </dgm:pt>
    <dgm:pt modelId="{43D74B6B-875E-034C-869D-59BB2FA775B3}" type="parTrans" cxnId="{DA0795B1-84AC-B24B-8F18-88B4C0609085}">
      <dgm:prSet/>
      <dgm:spPr/>
      <dgm:t>
        <a:bodyPr/>
        <a:lstStyle/>
        <a:p>
          <a:endParaRPr lang="en-US"/>
        </a:p>
      </dgm:t>
    </dgm:pt>
    <dgm:pt modelId="{291F4044-61C7-CF41-A1A9-C1DCA9518D24}" type="sibTrans" cxnId="{DA0795B1-84AC-B24B-8F18-88B4C0609085}">
      <dgm:prSet/>
      <dgm:spPr/>
      <dgm:t>
        <a:bodyPr/>
        <a:lstStyle/>
        <a:p>
          <a:endParaRPr lang="en-US"/>
        </a:p>
      </dgm:t>
    </dgm:pt>
    <dgm:pt modelId="{CA7A9F00-98EB-FC43-991E-8BD98DDD2EC6}">
      <dgm:prSet phldrT="[Text]" custT="1"/>
      <dgm:spPr>
        <a:solidFill>
          <a:schemeClr val="accent3">
            <a:lumMod val="20000"/>
            <a:lumOff val="80000"/>
          </a:schemeClr>
        </a:solidFill>
      </dgm:spPr>
      <dgm:t>
        <a:bodyPr anchor="ctr"/>
        <a:lstStyle/>
        <a:p>
          <a:pPr algn="ctr"/>
          <a:r>
            <a:rPr lang="en-US" sz="2000" b="1" dirty="0" smtClean="0">
              <a:solidFill>
                <a:schemeClr val="tx1"/>
              </a:solidFill>
              <a:latin typeface="Helvetica Neue" charset="0"/>
              <a:ea typeface="Helvetica Neue" charset="0"/>
              <a:cs typeface="Helvetica Neue" charset="0"/>
            </a:rPr>
            <a:t>Teachers’ Support for Work With Data</a:t>
          </a:r>
          <a:endParaRPr lang="en-US" sz="2000" b="1" dirty="0">
            <a:solidFill>
              <a:schemeClr val="tx1"/>
            </a:solidFill>
          </a:endParaRPr>
        </a:p>
      </dgm:t>
    </dgm:pt>
    <dgm:pt modelId="{0E44657A-FAB1-514C-9138-79A2E07E23A8}" type="parTrans" cxnId="{891EECCA-B2EB-1F47-9437-82E6E39A8CEE}">
      <dgm:prSet/>
      <dgm:spPr/>
      <dgm:t>
        <a:bodyPr/>
        <a:lstStyle/>
        <a:p>
          <a:endParaRPr lang="en-US"/>
        </a:p>
      </dgm:t>
    </dgm:pt>
    <dgm:pt modelId="{039DA856-42EF-9E40-9794-DD0856BAC57D}" type="sibTrans" cxnId="{891EECCA-B2EB-1F47-9437-82E6E39A8CEE}">
      <dgm:prSet/>
      <dgm:spPr/>
      <dgm:t>
        <a:bodyPr/>
        <a:lstStyle/>
        <a:p>
          <a:endParaRPr lang="en-US"/>
        </a:p>
      </dgm:t>
    </dgm:pt>
    <dgm:pt modelId="{97AEF6E6-38A0-8D4B-A5A2-4FA4131D8617}" type="pres">
      <dgm:prSet presAssocID="{4DD7F421-8234-5646-AA37-99FDB5E174DE}" presName="Name0" presStyleCnt="0">
        <dgm:presLayoutVars>
          <dgm:chMax val="2"/>
          <dgm:chPref val="2"/>
          <dgm:animLvl val="lvl"/>
        </dgm:presLayoutVars>
      </dgm:prSet>
      <dgm:spPr/>
    </dgm:pt>
    <dgm:pt modelId="{AB4C1FB3-2B6B-AA44-AA11-E5279297D71B}" type="pres">
      <dgm:prSet presAssocID="{4DD7F421-8234-5646-AA37-99FDB5E174DE}" presName="LeftText" presStyleLbl="revTx" presStyleIdx="0" presStyleCnt="0">
        <dgm:presLayoutVars>
          <dgm:bulletEnabled val="1"/>
        </dgm:presLayoutVars>
      </dgm:prSet>
      <dgm:spPr/>
      <dgm:t>
        <a:bodyPr/>
        <a:lstStyle/>
        <a:p>
          <a:endParaRPr lang="en-US"/>
        </a:p>
      </dgm:t>
    </dgm:pt>
    <dgm:pt modelId="{33E36DC5-FDC1-3045-8FAF-5608E748A802}" type="pres">
      <dgm:prSet presAssocID="{4DD7F421-8234-5646-AA37-99FDB5E174DE}" presName="LeftNode" presStyleLbl="bgImgPlace1" presStyleIdx="0" presStyleCnt="2">
        <dgm:presLayoutVars>
          <dgm:chMax val="2"/>
          <dgm:chPref val="2"/>
        </dgm:presLayoutVars>
      </dgm:prSet>
      <dgm:spPr/>
      <dgm:t>
        <a:bodyPr/>
        <a:lstStyle/>
        <a:p>
          <a:endParaRPr lang="en-US"/>
        </a:p>
      </dgm:t>
    </dgm:pt>
    <dgm:pt modelId="{B4D792D2-1D92-6049-AAA8-42236E660B82}" type="pres">
      <dgm:prSet presAssocID="{4DD7F421-8234-5646-AA37-99FDB5E174DE}" presName="RightText" presStyleLbl="revTx" presStyleIdx="0" presStyleCnt="0">
        <dgm:presLayoutVars>
          <dgm:bulletEnabled val="1"/>
        </dgm:presLayoutVars>
      </dgm:prSet>
      <dgm:spPr/>
      <dgm:t>
        <a:bodyPr/>
        <a:lstStyle/>
        <a:p>
          <a:endParaRPr lang="en-US"/>
        </a:p>
      </dgm:t>
    </dgm:pt>
    <dgm:pt modelId="{4D29AE91-CCF2-D24E-86E2-EA9DF1EFFEF9}" type="pres">
      <dgm:prSet presAssocID="{4DD7F421-8234-5646-AA37-99FDB5E174DE}" presName="RightNode" presStyleLbl="bgImgPlace1" presStyleIdx="1" presStyleCnt="2">
        <dgm:presLayoutVars>
          <dgm:chMax val="0"/>
          <dgm:chPref val="0"/>
        </dgm:presLayoutVars>
      </dgm:prSet>
      <dgm:spPr/>
      <dgm:t>
        <a:bodyPr/>
        <a:lstStyle/>
        <a:p>
          <a:endParaRPr lang="en-US"/>
        </a:p>
      </dgm:t>
    </dgm:pt>
    <dgm:pt modelId="{41F31D1F-7DBC-9F4E-9A42-73727BD0013F}" type="pres">
      <dgm:prSet presAssocID="{4DD7F421-8234-5646-AA37-99FDB5E174DE}" presName="TopArrow" presStyleLbl="node1" presStyleIdx="0" presStyleCnt="2"/>
      <dgm:spPr>
        <a:solidFill>
          <a:srgbClr val="0DB14B"/>
        </a:solidFill>
      </dgm:spPr>
    </dgm:pt>
    <dgm:pt modelId="{107E27BE-E238-594B-B8D0-1ADA2B8A168C}" type="pres">
      <dgm:prSet presAssocID="{4DD7F421-8234-5646-AA37-99FDB5E174DE}" presName="BottomArrow" presStyleLbl="node1" presStyleIdx="1" presStyleCnt="2"/>
      <dgm:spPr>
        <a:solidFill>
          <a:srgbClr val="0DB14B"/>
        </a:solidFill>
      </dgm:spPr>
    </dgm:pt>
  </dgm:ptLst>
  <dgm:cxnLst>
    <dgm:cxn modelId="{176BFC2A-B82D-C044-A9BC-9FF571AD0B92}" type="presOf" srcId="{CA7A9F00-98EB-FC43-991E-8BD98DDD2EC6}" destId="{4D29AE91-CCF2-D24E-86E2-EA9DF1EFFEF9}" srcOrd="1" destOrd="0" presId="urn:microsoft.com/office/officeart/2009/layout/ReverseList"/>
    <dgm:cxn modelId="{1DF029A4-FCA3-994E-86B3-D57A089A6D5D}" type="presOf" srcId="{CA7A9F00-98EB-FC43-991E-8BD98DDD2EC6}" destId="{B4D792D2-1D92-6049-AAA8-42236E660B82}" srcOrd="0" destOrd="0" presId="urn:microsoft.com/office/officeart/2009/layout/ReverseList"/>
    <dgm:cxn modelId="{BC512425-A47E-864C-9A35-85C8F1752075}" type="presOf" srcId="{151A008A-9BA9-904A-BB88-E71165A248C5}" destId="{AB4C1FB3-2B6B-AA44-AA11-E5279297D71B}" srcOrd="0" destOrd="0" presId="urn:microsoft.com/office/officeart/2009/layout/ReverseList"/>
    <dgm:cxn modelId="{891EECCA-B2EB-1F47-9437-82E6E39A8CEE}" srcId="{4DD7F421-8234-5646-AA37-99FDB5E174DE}" destId="{CA7A9F00-98EB-FC43-991E-8BD98DDD2EC6}" srcOrd="1" destOrd="0" parTransId="{0E44657A-FAB1-514C-9138-79A2E07E23A8}" sibTransId="{039DA856-42EF-9E40-9794-DD0856BAC57D}"/>
    <dgm:cxn modelId="{DE6A7EAD-A287-1342-ADE6-4297C271EFAD}" type="presOf" srcId="{151A008A-9BA9-904A-BB88-E71165A248C5}" destId="{33E36DC5-FDC1-3045-8FAF-5608E748A802}" srcOrd="1" destOrd="0" presId="urn:microsoft.com/office/officeart/2009/layout/ReverseList"/>
    <dgm:cxn modelId="{DA0795B1-84AC-B24B-8F18-88B4C0609085}" srcId="{4DD7F421-8234-5646-AA37-99FDB5E174DE}" destId="{151A008A-9BA9-904A-BB88-E71165A248C5}" srcOrd="0" destOrd="0" parTransId="{43D74B6B-875E-034C-869D-59BB2FA775B3}" sibTransId="{291F4044-61C7-CF41-A1A9-C1DCA9518D24}"/>
    <dgm:cxn modelId="{02E9A1F3-B2A7-0146-BA90-5D0EED0544E4}" type="presOf" srcId="{4DD7F421-8234-5646-AA37-99FDB5E174DE}" destId="{97AEF6E6-38A0-8D4B-A5A2-4FA4131D8617}" srcOrd="0" destOrd="0" presId="urn:microsoft.com/office/officeart/2009/layout/ReverseList"/>
    <dgm:cxn modelId="{2C79E2E0-E4CF-F840-9521-3297611F2269}" type="presParOf" srcId="{97AEF6E6-38A0-8D4B-A5A2-4FA4131D8617}" destId="{AB4C1FB3-2B6B-AA44-AA11-E5279297D71B}" srcOrd="0" destOrd="0" presId="urn:microsoft.com/office/officeart/2009/layout/ReverseList"/>
    <dgm:cxn modelId="{EE871ED0-1B88-2B4E-8677-002D62E409CF}" type="presParOf" srcId="{97AEF6E6-38A0-8D4B-A5A2-4FA4131D8617}" destId="{33E36DC5-FDC1-3045-8FAF-5608E748A802}" srcOrd="1" destOrd="0" presId="urn:microsoft.com/office/officeart/2009/layout/ReverseList"/>
    <dgm:cxn modelId="{AE436723-B16A-5748-ACD6-3D485EC917D2}" type="presParOf" srcId="{97AEF6E6-38A0-8D4B-A5A2-4FA4131D8617}" destId="{B4D792D2-1D92-6049-AAA8-42236E660B82}" srcOrd="2" destOrd="0" presId="urn:microsoft.com/office/officeart/2009/layout/ReverseList"/>
    <dgm:cxn modelId="{F9828324-5D56-4C44-8D5E-B0F1F9E7D211}" type="presParOf" srcId="{97AEF6E6-38A0-8D4B-A5A2-4FA4131D8617}" destId="{4D29AE91-CCF2-D24E-86E2-EA9DF1EFFEF9}" srcOrd="3" destOrd="0" presId="urn:microsoft.com/office/officeart/2009/layout/ReverseList"/>
    <dgm:cxn modelId="{B3728682-AF8B-5B4D-8943-E949B33FB8CA}" type="presParOf" srcId="{97AEF6E6-38A0-8D4B-A5A2-4FA4131D8617}" destId="{41F31D1F-7DBC-9F4E-9A42-73727BD0013F}" srcOrd="4" destOrd="0" presId="urn:microsoft.com/office/officeart/2009/layout/ReverseList"/>
    <dgm:cxn modelId="{66CD4B38-295B-C742-8DD0-8E04FE7D544B}" type="presParOf" srcId="{97AEF6E6-38A0-8D4B-A5A2-4FA4131D8617}" destId="{107E27BE-E238-594B-B8D0-1ADA2B8A168C}" srcOrd="5" destOrd="0" presId="urn:microsoft.com/office/officeart/2009/layout/Revers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DD7F421-8234-5646-AA37-99FDB5E174DE}" type="doc">
      <dgm:prSet loTypeId="urn:microsoft.com/office/officeart/2009/layout/ReverseList" loCatId="" qsTypeId="urn:microsoft.com/office/officeart/2005/8/quickstyle/simple4" qsCatId="simple" csTypeId="urn:microsoft.com/office/officeart/2005/8/colors/accent1_2" csCatId="accent1" phldr="1"/>
      <dgm:spPr/>
      <dgm:t>
        <a:bodyPr/>
        <a:lstStyle/>
        <a:p>
          <a:endParaRPr lang="en-US"/>
        </a:p>
      </dgm:t>
    </dgm:pt>
    <dgm:pt modelId="{151A008A-9BA9-904A-BB88-E71165A248C5}">
      <dgm:prSet phldrT="[Text]" custT="1"/>
      <dgm:spPr>
        <a:solidFill>
          <a:schemeClr val="accent3">
            <a:lumMod val="20000"/>
            <a:lumOff val="80000"/>
          </a:schemeClr>
        </a:solidFill>
      </dgm:spPr>
      <dgm:t>
        <a:bodyPr anchor="ctr"/>
        <a:lstStyle/>
        <a:p>
          <a:pPr algn="ctr"/>
          <a:r>
            <a:rPr lang="en-US" sz="2000" b="1" dirty="0" smtClean="0">
              <a:latin typeface="Helvetica Neue" charset="0"/>
              <a:ea typeface="Helvetica Neue" charset="0"/>
              <a:cs typeface="Helvetica Neue" charset="0"/>
            </a:rPr>
            <a:t>Students’ Work With Data</a:t>
          </a:r>
          <a:endParaRPr lang="en-US" sz="2000" b="1" dirty="0">
            <a:latin typeface="Helvetica Neue" charset="0"/>
            <a:ea typeface="Helvetica Neue" charset="0"/>
            <a:cs typeface="Helvetica Neue" charset="0"/>
          </a:endParaRPr>
        </a:p>
      </dgm:t>
    </dgm:pt>
    <dgm:pt modelId="{43D74B6B-875E-034C-869D-59BB2FA775B3}" type="parTrans" cxnId="{DA0795B1-84AC-B24B-8F18-88B4C0609085}">
      <dgm:prSet/>
      <dgm:spPr/>
      <dgm:t>
        <a:bodyPr/>
        <a:lstStyle/>
        <a:p>
          <a:endParaRPr lang="en-US"/>
        </a:p>
      </dgm:t>
    </dgm:pt>
    <dgm:pt modelId="{291F4044-61C7-CF41-A1A9-C1DCA9518D24}" type="sibTrans" cxnId="{DA0795B1-84AC-B24B-8F18-88B4C0609085}">
      <dgm:prSet/>
      <dgm:spPr/>
      <dgm:t>
        <a:bodyPr/>
        <a:lstStyle/>
        <a:p>
          <a:endParaRPr lang="en-US"/>
        </a:p>
      </dgm:t>
    </dgm:pt>
    <dgm:pt modelId="{CA7A9F00-98EB-FC43-991E-8BD98DDD2EC6}">
      <dgm:prSet phldrT="[Text]" custT="1"/>
      <dgm:spPr>
        <a:solidFill>
          <a:schemeClr val="accent3">
            <a:lumMod val="20000"/>
            <a:lumOff val="80000"/>
          </a:schemeClr>
        </a:solidFill>
      </dgm:spPr>
      <dgm:t>
        <a:bodyPr anchor="ctr"/>
        <a:lstStyle/>
        <a:p>
          <a:pPr algn="ctr"/>
          <a:r>
            <a:rPr lang="en-US" sz="2000" b="1" dirty="0" smtClean="0">
              <a:solidFill>
                <a:schemeClr val="tx1"/>
              </a:solidFill>
              <a:latin typeface="Helvetica Neue" charset="0"/>
              <a:ea typeface="Helvetica Neue" charset="0"/>
              <a:cs typeface="Helvetica Neue" charset="0"/>
            </a:rPr>
            <a:t>Teachers’ Support for Work With Data</a:t>
          </a:r>
          <a:endParaRPr lang="en-US" sz="2000" b="1" dirty="0">
            <a:solidFill>
              <a:schemeClr val="tx1"/>
            </a:solidFill>
          </a:endParaRPr>
        </a:p>
      </dgm:t>
    </dgm:pt>
    <dgm:pt modelId="{0E44657A-FAB1-514C-9138-79A2E07E23A8}" type="parTrans" cxnId="{891EECCA-B2EB-1F47-9437-82E6E39A8CEE}">
      <dgm:prSet/>
      <dgm:spPr/>
      <dgm:t>
        <a:bodyPr/>
        <a:lstStyle/>
        <a:p>
          <a:endParaRPr lang="en-US"/>
        </a:p>
      </dgm:t>
    </dgm:pt>
    <dgm:pt modelId="{039DA856-42EF-9E40-9794-DD0856BAC57D}" type="sibTrans" cxnId="{891EECCA-B2EB-1F47-9437-82E6E39A8CEE}">
      <dgm:prSet/>
      <dgm:spPr/>
      <dgm:t>
        <a:bodyPr/>
        <a:lstStyle/>
        <a:p>
          <a:endParaRPr lang="en-US"/>
        </a:p>
      </dgm:t>
    </dgm:pt>
    <dgm:pt modelId="{97AEF6E6-38A0-8D4B-A5A2-4FA4131D8617}" type="pres">
      <dgm:prSet presAssocID="{4DD7F421-8234-5646-AA37-99FDB5E174DE}" presName="Name0" presStyleCnt="0">
        <dgm:presLayoutVars>
          <dgm:chMax val="2"/>
          <dgm:chPref val="2"/>
          <dgm:animLvl val="lvl"/>
        </dgm:presLayoutVars>
      </dgm:prSet>
      <dgm:spPr/>
    </dgm:pt>
    <dgm:pt modelId="{AB4C1FB3-2B6B-AA44-AA11-E5279297D71B}" type="pres">
      <dgm:prSet presAssocID="{4DD7F421-8234-5646-AA37-99FDB5E174DE}" presName="LeftText" presStyleLbl="revTx" presStyleIdx="0" presStyleCnt="0">
        <dgm:presLayoutVars>
          <dgm:bulletEnabled val="1"/>
        </dgm:presLayoutVars>
      </dgm:prSet>
      <dgm:spPr/>
      <dgm:t>
        <a:bodyPr/>
        <a:lstStyle/>
        <a:p>
          <a:endParaRPr lang="en-US"/>
        </a:p>
      </dgm:t>
    </dgm:pt>
    <dgm:pt modelId="{33E36DC5-FDC1-3045-8FAF-5608E748A802}" type="pres">
      <dgm:prSet presAssocID="{4DD7F421-8234-5646-AA37-99FDB5E174DE}" presName="LeftNode" presStyleLbl="bgImgPlace1" presStyleIdx="0" presStyleCnt="2">
        <dgm:presLayoutVars>
          <dgm:chMax val="2"/>
          <dgm:chPref val="2"/>
        </dgm:presLayoutVars>
      </dgm:prSet>
      <dgm:spPr/>
      <dgm:t>
        <a:bodyPr/>
        <a:lstStyle/>
        <a:p>
          <a:endParaRPr lang="en-US"/>
        </a:p>
      </dgm:t>
    </dgm:pt>
    <dgm:pt modelId="{B4D792D2-1D92-6049-AAA8-42236E660B82}" type="pres">
      <dgm:prSet presAssocID="{4DD7F421-8234-5646-AA37-99FDB5E174DE}" presName="RightText" presStyleLbl="revTx" presStyleIdx="0" presStyleCnt="0">
        <dgm:presLayoutVars>
          <dgm:bulletEnabled val="1"/>
        </dgm:presLayoutVars>
      </dgm:prSet>
      <dgm:spPr/>
      <dgm:t>
        <a:bodyPr/>
        <a:lstStyle/>
        <a:p>
          <a:endParaRPr lang="en-US"/>
        </a:p>
      </dgm:t>
    </dgm:pt>
    <dgm:pt modelId="{4D29AE91-CCF2-D24E-86E2-EA9DF1EFFEF9}" type="pres">
      <dgm:prSet presAssocID="{4DD7F421-8234-5646-AA37-99FDB5E174DE}" presName="RightNode" presStyleLbl="bgImgPlace1" presStyleIdx="1" presStyleCnt="2">
        <dgm:presLayoutVars>
          <dgm:chMax val="0"/>
          <dgm:chPref val="0"/>
        </dgm:presLayoutVars>
      </dgm:prSet>
      <dgm:spPr/>
      <dgm:t>
        <a:bodyPr/>
        <a:lstStyle/>
        <a:p>
          <a:endParaRPr lang="en-US"/>
        </a:p>
      </dgm:t>
    </dgm:pt>
    <dgm:pt modelId="{41F31D1F-7DBC-9F4E-9A42-73727BD0013F}" type="pres">
      <dgm:prSet presAssocID="{4DD7F421-8234-5646-AA37-99FDB5E174DE}" presName="TopArrow" presStyleLbl="node1" presStyleIdx="0" presStyleCnt="2"/>
      <dgm:spPr>
        <a:solidFill>
          <a:srgbClr val="0DB14B"/>
        </a:solidFill>
      </dgm:spPr>
    </dgm:pt>
    <dgm:pt modelId="{107E27BE-E238-594B-B8D0-1ADA2B8A168C}" type="pres">
      <dgm:prSet presAssocID="{4DD7F421-8234-5646-AA37-99FDB5E174DE}" presName="BottomArrow" presStyleLbl="node1" presStyleIdx="1" presStyleCnt="2"/>
      <dgm:spPr>
        <a:solidFill>
          <a:srgbClr val="0DB14B"/>
        </a:solidFill>
      </dgm:spPr>
    </dgm:pt>
  </dgm:ptLst>
  <dgm:cxnLst>
    <dgm:cxn modelId="{C34FFCCA-D10D-724D-AE5A-5CB32B392840}" type="presOf" srcId="{151A008A-9BA9-904A-BB88-E71165A248C5}" destId="{AB4C1FB3-2B6B-AA44-AA11-E5279297D71B}" srcOrd="0" destOrd="0" presId="urn:microsoft.com/office/officeart/2009/layout/ReverseList"/>
    <dgm:cxn modelId="{F8C7DEAA-7D2E-9C47-9B04-B9624DAFCFB4}" type="presOf" srcId="{4DD7F421-8234-5646-AA37-99FDB5E174DE}" destId="{97AEF6E6-38A0-8D4B-A5A2-4FA4131D8617}" srcOrd="0" destOrd="0" presId="urn:microsoft.com/office/officeart/2009/layout/ReverseList"/>
    <dgm:cxn modelId="{40B7D437-3B6C-F443-86D1-A2092EB39095}" type="presOf" srcId="{151A008A-9BA9-904A-BB88-E71165A248C5}" destId="{33E36DC5-FDC1-3045-8FAF-5608E748A802}" srcOrd="1" destOrd="0" presId="urn:microsoft.com/office/officeart/2009/layout/ReverseList"/>
    <dgm:cxn modelId="{97D5FE49-C0ED-0C41-A8EF-DDAF3745227A}" type="presOf" srcId="{CA7A9F00-98EB-FC43-991E-8BD98DDD2EC6}" destId="{B4D792D2-1D92-6049-AAA8-42236E660B82}" srcOrd="0" destOrd="0" presId="urn:microsoft.com/office/officeart/2009/layout/ReverseList"/>
    <dgm:cxn modelId="{891EECCA-B2EB-1F47-9437-82E6E39A8CEE}" srcId="{4DD7F421-8234-5646-AA37-99FDB5E174DE}" destId="{CA7A9F00-98EB-FC43-991E-8BD98DDD2EC6}" srcOrd="1" destOrd="0" parTransId="{0E44657A-FAB1-514C-9138-79A2E07E23A8}" sibTransId="{039DA856-42EF-9E40-9794-DD0856BAC57D}"/>
    <dgm:cxn modelId="{4DF758AA-CB17-3A4A-8806-DB6FDDA5BA0F}" type="presOf" srcId="{CA7A9F00-98EB-FC43-991E-8BD98DDD2EC6}" destId="{4D29AE91-CCF2-D24E-86E2-EA9DF1EFFEF9}" srcOrd="1" destOrd="0" presId="urn:microsoft.com/office/officeart/2009/layout/ReverseList"/>
    <dgm:cxn modelId="{DA0795B1-84AC-B24B-8F18-88B4C0609085}" srcId="{4DD7F421-8234-5646-AA37-99FDB5E174DE}" destId="{151A008A-9BA9-904A-BB88-E71165A248C5}" srcOrd="0" destOrd="0" parTransId="{43D74B6B-875E-034C-869D-59BB2FA775B3}" sibTransId="{291F4044-61C7-CF41-A1A9-C1DCA9518D24}"/>
    <dgm:cxn modelId="{62E96AF3-5A6C-E048-88BE-75865F6FB40A}" type="presParOf" srcId="{97AEF6E6-38A0-8D4B-A5A2-4FA4131D8617}" destId="{AB4C1FB3-2B6B-AA44-AA11-E5279297D71B}" srcOrd="0" destOrd="0" presId="urn:microsoft.com/office/officeart/2009/layout/ReverseList"/>
    <dgm:cxn modelId="{C443639C-85DF-9F43-B295-B20CA8EED427}" type="presParOf" srcId="{97AEF6E6-38A0-8D4B-A5A2-4FA4131D8617}" destId="{33E36DC5-FDC1-3045-8FAF-5608E748A802}" srcOrd="1" destOrd="0" presId="urn:microsoft.com/office/officeart/2009/layout/ReverseList"/>
    <dgm:cxn modelId="{277FAD21-AE7F-694D-ABF6-0FD27FC6C7FE}" type="presParOf" srcId="{97AEF6E6-38A0-8D4B-A5A2-4FA4131D8617}" destId="{B4D792D2-1D92-6049-AAA8-42236E660B82}" srcOrd="2" destOrd="0" presId="urn:microsoft.com/office/officeart/2009/layout/ReverseList"/>
    <dgm:cxn modelId="{EF4E92C0-3C9D-274B-A573-735D6FFFC229}" type="presParOf" srcId="{97AEF6E6-38A0-8D4B-A5A2-4FA4131D8617}" destId="{4D29AE91-CCF2-D24E-86E2-EA9DF1EFFEF9}" srcOrd="3" destOrd="0" presId="urn:microsoft.com/office/officeart/2009/layout/ReverseList"/>
    <dgm:cxn modelId="{1D185413-5ACE-8E42-A209-A9EA43DC25F7}" type="presParOf" srcId="{97AEF6E6-38A0-8D4B-A5A2-4FA4131D8617}" destId="{41F31D1F-7DBC-9F4E-9A42-73727BD0013F}" srcOrd="4" destOrd="0" presId="urn:microsoft.com/office/officeart/2009/layout/ReverseList"/>
    <dgm:cxn modelId="{84BC014D-0B96-A247-9AC6-D000C4A17FF3}" type="presParOf" srcId="{97AEF6E6-38A0-8D4B-A5A2-4FA4131D8617}" destId="{107E27BE-E238-594B-B8D0-1ADA2B8A168C}" srcOrd="5" destOrd="0" presId="urn:microsoft.com/office/officeart/2009/layout/Revers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E36DC5-FDC1-3045-8FAF-5608E748A802}">
      <dsp:nvSpPr>
        <dsp:cNvPr id="0" name=""/>
        <dsp:cNvSpPr/>
      </dsp:nvSpPr>
      <dsp:spPr>
        <a:xfrm rot="16200000">
          <a:off x="907044" y="1233870"/>
          <a:ext cx="2612745" cy="1596664"/>
        </a:xfrm>
        <a:prstGeom prst="round2SameRect">
          <a:avLst>
            <a:gd name="adj1" fmla="val 16670"/>
            <a:gd name="adj2" fmla="val 0"/>
          </a:avLst>
        </a:prstGeom>
        <a:solidFill>
          <a:schemeClr val="accent3">
            <a:lumMod val="20000"/>
            <a:lumOff val="8000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txBody>
        <a:bodyPr spcFirstLastPara="0" vert="horz" wrap="square" lIns="76200" tIns="127000" rIns="114300" bIns="127000" numCol="1" spcCol="1270" anchor="ctr" anchorCtr="0">
          <a:noAutofit/>
        </a:bodyPr>
        <a:lstStyle/>
        <a:p>
          <a:pPr lvl="0" algn="ctr" defTabSz="889000">
            <a:lnSpc>
              <a:spcPct val="90000"/>
            </a:lnSpc>
            <a:spcBef>
              <a:spcPct val="0"/>
            </a:spcBef>
            <a:spcAft>
              <a:spcPct val="35000"/>
            </a:spcAft>
          </a:pPr>
          <a:r>
            <a:rPr lang="en-US" sz="2000" b="1" kern="1200" dirty="0" smtClean="0">
              <a:latin typeface="Helvetica Neue" charset="0"/>
              <a:ea typeface="Helvetica Neue" charset="0"/>
              <a:cs typeface="Helvetica Neue" charset="0"/>
            </a:rPr>
            <a:t>Students’ Work With Data</a:t>
          </a:r>
          <a:endParaRPr lang="en-US" sz="2000" b="1" kern="1200" dirty="0">
            <a:latin typeface="Helvetica Neue" charset="0"/>
            <a:ea typeface="Helvetica Neue" charset="0"/>
            <a:cs typeface="Helvetica Neue" charset="0"/>
          </a:endParaRPr>
        </a:p>
      </dsp:txBody>
      <dsp:txXfrm rot="5400000">
        <a:off x="1493042" y="803786"/>
        <a:ext cx="1518707" cy="2456831"/>
      </dsp:txXfrm>
    </dsp:sp>
    <dsp:sp modelId="{4D29AE91-CCF2-D24E-86E2-EA9DF1EFFEF9}">
      <dsp:nvSpPr>
        <dsp:cNvPr id="0" name=""/>
        <dsp:cNvSpPr/>
      </dsp:nvSpPr>
      <dsp:spPr>
        <a:xfrm rot="5400000">
          <a:off x="2576210" y="1233870"/>
          <a:ext cx="2612745" cy="1596664"/>
        </a:xfrm>
        <a:prstGeom prst="round2SameRect">
          <a:avLst>
            <a:gd name="adj1" fmla="val 16670"/>
            <a:gd name="adj2" fmla="val 0"/>
          </a:avLst>
        </a:prstGeom>
        <a:solidFill>
          <a:schemeClr val="accent3">
            <a:lumMod val="20000"/>
            <a:lumOff val="8000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txBody>
        <a:bodyPr spcFirstLastPara="0" vert="horz" wrap="square" lIns="114300" tIns="127000" rIns="76200" bIns="127000" numCol="1" spcCol="1270" anchor="ctr" anchorCtr="0">
          <a:noAutofit/>
        </a:bodyPr>
        <a:lstStyle/>
        <a:p>
          <a:pPr lvl="0" algn="ctr" defTabSz="889000">
            <a:lnSpc>
              <a:spcPct val="90000"/>
            </a:lnSpc>
            <a:spcBef>
              <a:spcPct val="0"/>
            </a:spcBef>
            <a:spcAft>
              <a:spcPct val="35000"/>
            </a:spcAft>
          </a:pPr>
          <a:r>
            <a:rPr lang="en-US" sz="2000" b="1" kern="1200" dirty="0" smtClean="0">
              <a:solidFill>
                <a:schemeClr val="tx1"/>
              </a:solidFill>
              <a:latin typeface="Helvetica Neue" charset="0"/>
              <a:ea typeface="Helvetica Neue" charset="0"/>
              <a:cs typeface="Helvetica Neue" charset="0"/>
            </a:rPr>
            <a:t>Teachers’ Support for Work With Data</a:t>
          </a:r>
          <a:endParaRPr lang="en-US" sz="2000" b="1" kern="1200" dirty="0">
            <a:solidFill>
              <a:schemeClr val="tx1"/>
            </a:solidFill>
          </a:endParaRPr>
        </a:p>
      </dsp:txBody>
      <dsp:txXfrm rot="-5400000">
        <a:off x="3084251" y="803787"/>
        <a:ext cx="1518707" cy="2456831"/>
      </dsp:txXfrm>
    </dsp:sp>
    <dsp:sp modelId="{41F31D1F-7DBC-9F4E-9A42-73727BD0013F}">
      <dsp:nvSpPr>
        <dsp:cNvPr id="0" name=""/>
        <dsp:cNvSpPr/>
      </dsp:nvSpPr>
      <dsp:spPr>
        <a:xfrm>
          <a:off x="2213253" y="0"/>
          <a:ext cx="1669165" cy="1669084"/>
        </a:xfrm>
        <a:prstGeom prst="circularArrow">
          <a:avLst>
            <a:gd name="adj1" fmla="val 12500"/>
            <a:gd name="adj2" fmla="val 1142322"/>
            <a:gd name="adj3" fmla="val 20457678"/>
            <a:gd name="adj4" fmla="val 10800000"/>
            <a:gd name="adj5" fmla="val 12500"/>
          </a:avLst>
        </a:prstGeom>
        <a:solidFill>
          <a:srgbClr val="0DB14B"/>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107E27BE-E238-594B-B8D0-1ADA2B8A168C}">
      <dsp:nvSpPr>
        <dsp:cNvPr id="0" name=""/>
        <dsp:cNvSpPr/>
      </dsp:nvSpPr>
      <dsp:spPr>
        <a:xfrm rot="10800000">
          <a:off x="2213253" y="2394915"/>
          <a:ext cx="1669165" cy="1669084"/>
        </a:xfrm>
        <a:prstGeom prst="circularArrow">
          <a:avLst>
            <a:gd name="adj1" fmla="val 12500"/>
            <a:gd name="adj2" fmla="val 1142322"/>
            <a:gd name="adj3" fmla="val 20457678"/>
            <a:gd name="adj4" fmla="val 10800000"/>
            <a:gd name="adj5" fmla="val 12500"/>
          </a:avLst>
        </a:prstGeom>
        <a:solidFill>
          <a:srgbClr val="0DB14B"/>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E36DC5-FDC1-3045-8FAF-5608E748A802}">
      <dsp:nvSpPr>
        <dsp:cNvPr id="0" name=""/>
        <dsp:cNvSpPr/>
      </dsp:nvSpPr>
      <dsp:spPr>
        <a:xfrm rot="16200000">
          <a:off x="907044" y="1233870"/>
          <a:ext cx="2612745" cy="1596664"/>
        </a:xfrm>
        <a:prstGeom prst="round2SameRect">
          <a:avLst>
            <a:gd name="adj1" fmla="val 16670"/>
            <a:gd name="adj2" fmla="val 0"/>
          </a:avLst>
        </a:prstGeom>
        <a:solidFill>
          <a:schemeClr val="accent3">
            <a:lumMod val="20000"/>
            <a:lumOff val="8000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txBody>
        <a:bodyPr spcFirstLastPara="0" vert="horz" wrap="square" lIns="76200" tIns="127000" rIns="114300" bIns="127000" numCol="1" spcCol="1270" anchor="ctr" anchorCtr="0">
          <a:noAutofit/>
        </a:bodyPr>
        <a:lstStyle/>
        <a:p>
          <a:pPr lvl="0" algn="ctr" defTabSz="889000">
            <a:lnSpc>
              <a:spcPct val="90000"/>
            </a:lnSpc>
            <a:spcBef>
              <a:spcPct val="0"/>
            </a:spcBef>
            <a:spcAft>
              <a:spcPct val="35000"/>
            </a:spcAft>
          </a:pPr>
          <a:r>
            <a:rPr lang="en-US" sz="2000" b="1" kern="1200" dirty="0" smtClean="0">
              <a:latin typeface="Helvetica Neue" charset="0"/>
              <a:ea typeface="Helvetica Neue" charset="0"/>
              <a:cs typeface="Helvetica Neue" charset="0"/>
            </a:rPr>
            <a:t>Students’ Work With Data</a:t>
          </a:r>
          <a:endParaRPr lang="en-US" sz="2000" b="1" kern="1200" dirty="0">
            <a:latin typeface="Helvetica Neue" charset="0"/>
            <a:ea typeface="Helvetica Neue" charset="0"/>
            <a:cs typeface="Helvetica Neue" charset="0"/>
          </a:endParaRPr>
        </a:p>
      </dsp:txBody>
      <dsp:txXfrm rot="5400000">
        <a:off x="1493042" y="803786"/>
        <a:ext cx="1518707" cy="2456831"/>
      </dsp:txXfrm>
    </dsp:sp>
    <dsp:sp modelId="{4D29AE91-CCF2-D24E-86E2-EA9DF1EFFEF9}">
      <dsp:nvSpPr>
        <dsp:cNvPr id="0" name=""/>
        <dsp:cNvSpPr/>
      </dsp:nvSpPr>
      <dsp:spPr>
        <a:xfrm rot="5400000">
          <a:off x="2576210" y="1233870"/>
          <a:ext cx="2612745" cy="1596664"/>
        </a:xfrm>
        <a:prstGeom prst="round2SameRect">
          <a:avLst>
            <a:gd name="adj1" fmla="val 16670"/>
            <a:gd name="adj2" fmla="val 0"/>
          </a:avLst>
        </a:prstGeom>
        <a:solidFill>
          <a:schemeClr val="accent3">
            <a:lumMod val="20000"/>
            <a:lumOff val="8000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txBody>
        <a:bodyPr spcFirstLastPara="0" vert="horz" wrap="square" lIns="114300" tIns="127000" rIns="76200" bIns="127000" numCol="1" spcCol="1270" anchor="ctr" anchorCtr="0">
          <a:noAutofit/>
        </a:bodyPr>
        <a:lstStyle/>
        <a:p>
          <a:pPr lvl="0" algn="ctr" defTabSz="889000">
            <a:lnSpc>
              <a:spcPct val="90000"/>
            </a:lnSpc>
            <a:spcBef>
              <a:spcPct val="0"/>
            </a:spcBef>
            <a:spcAft>
              <a:spcPct val="35000"/>
            </a:spcAft>
          </a:pPr>
          <a:r>
            <a:rPr lang="en-US" sz="2000" b="1" kern="1200" dirty="0" smtClean="0">
              <a:solidFill>
                <a:schemeClr val="tx1"/>
              </a:solidFill>
              <a:latin typeface="Helvetica Neue" charset="0"/>
              <a:ea typeface="Helvetica Neue" charset="0"/>
              <a:cs typeface="Helvetica Neue" charset="0"/>
            </a:rPr>
            <a:t>Teachers’ Support for Work With Data</a:t>
          </a:r>
          <a:endParaRPr lang="en-US" sz="2000" b="1" kern="1200" dirty="0">
            <a:solidFill>
              <a:schemeClr val="tx1"/>
            </a:solidFill>
          </a:endParaRPr>
        </a:p>
      </dsp:txBody>
      <dsp:txXfrm rot="-5400000">
        <a:off x="3084251" y="803787"/>
        <a:ext cx="1518707" cy="2456831"/>
      </dsp:txXfrm>
    </dsp:sp>
    <dsp:sp modelId="{41F31D1F-7DBC-9F4E-9A42-73727BD0013F}">
      <dsp:nvSpPr>
        <dsp:cNvPr id="0" name=""/>
        <dsp:cNvSpPr/>
      </dsp:nvSpPr>
      <dsp:spPr>
        <a:xfrm>
          <a:off x="2213253" y="0"/>
          <a:ext cx="1669165" cy="1669084"/>
        </a:xfrm>
        <a:prstGeom prst="circularArrow">
          <a:avLst>
            <a:gd name="adj1" fmla="val 12500"/>
            <a:gd name="adj2" fmla="val 1142322"/>
            <a:gd name="adj3" fmla="val 20457678"/>
            <a:gd name="adj4" fmla="val 10800000"/>
            <a:gd name="adj5" fmla="val 12500"/>
          </a:avLst>
        </a:prstGeom>
        <a:solidFill>
          <a:srgbClr val="0DB14B"/>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107E27BE-E238-594B-B8D0-1ADA2B8A168C}">
      <dsp:nvSpPr>
        <dsp:cNvPr id="0" name=""/>
        <dsp:cNvSpPr/>
      </dsp:nvSpPr>
      <dsp:spPr>
        <a:xfrm rot="10800000">
          <a:off x="2213253" y="2394915"/>
          <a:ext cx="1669165" cy="1669084"/>
        </a:xfrm>
        <a:prstGeom prst="circularArrow">
          <a:avLst>
            <a:gd name="adj1" fmla="val 12500"/>
            <a:gd name="adj2" fmla="val 1142322"/>
            <a:gd name="adj3" fmla="val 20457678"/>
            <a:gd name="adj4" fmla="val 10800000"/>
            <a:gd name="adj5" fmla="val 12500"/>
          </a:avLst>
        </a:prstGeom>
        <a:solidFill>
          <a:srgbClr val="0DB14B"/>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E36DC5-FDC1-3045-8FAF-5608E748A802}">
      <dsp:nvSpPr>
        <dsp:cNvPr id="0" name=""/>
        <dsp:cNvSpPr/>
      </dsp:nvSpPr>
      <dsp:spPr>
        <a:xfrm rot="16200000">
          <a:off x="907044" y="1233870"/>
          <a:ext cx="2612745" cy="1596664"/>
        </a:xfrm>
        <a:prstGeom prst="round2SameRect">
          <a:avLst>
            <a:gd name="adj1" fmla="val 16670"/>
            <a:gd name="adj2" fmla="val 0"/>
          </a:avLst>
        </a:prstGeom>
        <a:solidFill>
          <a:schemeClr val="accent3">
            <a:lumMod val="20000"/>
            <a:lumOff val="8000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txBody>
        <a:bodyPr spcFirstLastPara="0" vert="horz" wrap="square" lIns="76200" tIns="127000" rIns="114300" bIns="127000" numCol="1" spcCol="1270" anchor="ctr" anchorCtr="0">
          <a:noAutofit/>
        </a:bodyPr>
        <a:lstStyle/>
        <a:p>
          <a:pPr lvl="0" algn="ctr" defTabSz="889000">
            <a:lnSpc>
              <a:spcPct val="90000"/>
            </a:lnSpc>
            <a:spcBef>
              <a:spcPct val="0"/>
            </a:spcBef>
            <a:spcAft>
              <a:spcPct val="35000"/>
            </a:spcAft>
          </a:pPr>
          <a:r>
            <a:rPr lang="en-US" sz="2000" b="1" kern="1200" dirty="0" smtClean="0">
              <a:latin typeface="Helvetica Neue" charset="0"/>
              <a:ea typeface="Helvetica Neue" charset="0"/>
              <a:cs typeface="Helvetica Neue" charset="0"/>
            </a:rPr>
            <a:t>Students’ Work With Data</a:t>
          </a:r>
          <a:endParaRPr lang="en-US" sz="2000" b="1" kern="1200" dirty="0">
            <a:latin typeface="Helvetica Neue" charset="0"/>
            <a:ea typeface="Helvetica Neue" charset="0"/>
            <a:cs typeface="Helvetica Neue" charset="0"/>
          </a:endParaRPr>
        </a:p>
      </dsp:txBody>
      <dsp:txXfrm rot="5400000">
        <a:off x="1493042" y="803786"/>
        <a:ext cx="1518707" cy="2456831"/>
      </dsp:txXfrm>
    </dsp:sp>
    <dsp:sp modelId="{4D29AE91-CCF2-D24E-86E2-EA9DF1EFFEF9}">
      <dsp:nvSpPr>
        <dsp:cNvPr id="0" name=""/>
        <dsp:cNvSpPr/>
      </dsp:nvSpPr>
      <dsp:spPr>
        <a:xfrm rot="5400000">
          <a:off x="2576210" y="1233870"/>
          <a:ext cx="2612745" cy="1596664"/>
        </a:xfrm>
        <a:prstGeom prst="round2SameRect">
          <a:avLst>
            <a:gd name="adj1" fmla="val 16670"/>
            <a:gd name="adj2" fmla="val 0"/>
          </a:avLst>
        </a:prstGeom>
        <a:solidFill>
          <a:schemeClr val="accent3">
            <a:lumMod val="20000"/>
            <a:lumOff val="8000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txBody>
        <a:bodyPr spcFirstLastPara="0" vert="horz" wrap="square" lIns="114300" tIns="127000" rIns="76200" bIns="127000" numCol="1" spcCol="1270" anchor="ctr" anchorCtr="0">
          <a:noAutofit/>
        </a:bodyPr>
        <a:lstStyle/>
        <a:p>
          <a:pPr lvl="0" algn="ctr" defTabSz="889000">
            <a:lnSpc>
              <a:spcPct val="90000"/>
            </a:lnSpc>
            <a:spcBef>
              <a:spcPct val="0"/>
            </a:spcBef>
            <a:spcAft>
              <a:spcPct val="35000"/>
            </a:spcAft>
          </a:pPr>
          <a:r>
            <a:rPr lang="en-US" sz="2000" b="1" kern="1200" dirty="0" smtClean="0">
              <a:solidFill>
                <a:schemeClr val="tx1"/>
              </a:solidFill>
              <a:latin typeface="Helvetica Neue" charset="0"/>
              <a:ea typeface="Helvetica Neue" charset="0"/>
              <a:cs typeface="Helvetica Neue" charset="0"/>
            </a:rPr>
            <a:t>Teachers’ Support for Work With Data</a:t>
          </a:r>
          <a:endParaRPr lang="en-US" sz="2000" b="1" kern="1200" dirty="0">
            <a:solidFill>
              <a:schemeClr val="tx1"/>
            </a:solidFill>
          </a:endParaRPr>
        </a:p>
      </dsp:txBody>
      <dsp:txXfrm rot="-5400000">
        <a:off x="3084251" y="803787"/>
        <a:ext cx="1518707" cy="2456831"/>
      </dsp:txXfrm>
    </dsp:sp>
    <dsp:sp modelId="{41F31D1F-7DBC-9F4E-9A42-73727BD0013F}">
      <dsp:nvSpPr>
        <dsp:cNvPr id="0" name=""/>
        <dsp:cNvSpPr/>
      </dsp:nvSpPr>
      <dsp:spPr>
        <a:xfrm>
          <a:off x="2213253" y="0"/>
          <a:ext cx="1669165" cy="1669084"/>
        </a:xfrm>
        <a:prstGeom prst="circularArrow">
          <a:avLst>
            <a:gd name="adj1" fmla="val 12500"/>
            <a:gd name="adj2" fmla="val 1142322"/>
            <a:gd name="adj3" fmla="val 20457678"/>
            <a:gd name="adj4" fmla="val 10800000"/>
            <a:gd name="adj5" fmla="val 12500"/>
          </a:avLst>
        </a:prstGeom>
        <a:solidFill>
          <a:srgbClr val="0DB14B"/>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107E27BE-E238-594B-B8D0-1ADA2B8A168C}">
      <dsp:nvSpPr>
        <dsp:cNvPr id="0" name=""/>
        <dsp:cNvSpPr/>
      </dsp:nvSpPr>
      <dsp:spPr>
        <a:xfrm rot="10800000">
          <a:off x="2213253" y="2394915"/>
          <a:ext cx="1669165" cy="1669084"/>
        </a:xfrm>
        <a:prstGeom prst="circularArrow">
          <a:avLst>
            <a:gd name="adj1" fmla="val 12500"/>
            <a:gd name="adj2" fmla="val 1142322"/>
            <a:gd name="adj3" fmla="val 20457678"/>
            <a:gd name="adj4" fmla="val 10800000"/>
            <a:gd name="adj5" fmla="val 12500"/>
          </a:avLst>
        </a:prstGeom>
        <a:solidFill>
          <a:srgbClr val="0DB14B"/>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9/layout/ReverseList">
  <dgm:title val=""/>
  <dgm:desc val=""/>
  <dgm:catLst>
    <dgm:cat type="relationship" pri="3800"/>
  </dgm:catLst>
  <dgm:samp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clrData>
  <dgm:layoutNode name="Name0">
    <dgm:varLst>
      <dgm:chMax val="2"/>
      <dgm:chPref val="2"/>
      <dgm:animLvl val="lvl"/>
    </dgm:varLst>
    <dgm:choose name="Name1">
      <dgm:if name="Name2" axis="ch" ptType="node" func="cnt" op="lte" val="1">
        <dgm:alg type="composite">
          <dgm:param type="ar" val="0.9993"/>
        </dgm:alg>
      </dgm:if>
      <dgm:else name="Name3">
        <dgm:alg type="composite">
          <dgm:param type="ar" val="0.8036"/>
        </dgm:alg>
      </dgm:else>
    </dgm:choose>
    <dgm:shape xmlns:r="http://schemas.openxmlformats.org/officeDocument/2006/relationships" r:blip="">
      <dgm:adjLst/>
    </dgm:shape>
    <dgm:choose name="Name4">
      <dgm:if name="Name5" axis="ch" ptType="node" func="cnt" op="lte" val="1">
        <dgm:constrLst>
          <dgm:constr type="primFontSz" for="des" ptType="node" op="equ" val="65"/>
          <dgm:constr type="l" for="ch" forName="LeftNode" refType="w" fact="0"/>
          <dgm:constr type="t" for="ch" forName="LeftNode" refType="h" fact="0.25"/>
          <dgm:constr type="w" for="ch" forName="LeftNode" refType="w" fact="0.5"/>
          <dgm:constr type="h" for="ch" forName="LeftNode" refType="h"/>
          <dgm:constr type="l" for="ch" forName="LeftText" refType="w" fact="0"/>
          <dgm:constr type="t" for="ch" forName="LeftText" refType="h" fact="0.25"/>
          <dgm:constr type="w" for="ch" forName="LeftText" refType="w" fact="0.5"/>
          <dgm:constr type="h" for="ch" forName="LeftText" refType="h"/>
        </dgm:constrLst>
      </dgm:if>
      <dgm:else name="Name6">
        <dgm:constrLst>
          <dgm:constr type="primFontSz" for="des" ptType="node" op="equ" val="65"/>
          <dgm:constr type="l" for="ch" forName="LeftNode" refType="w" fact="0"/>
          <dgm:constr type="t" for="ch" forName="LeftNode" refType="h" fact="0.1786"/>
          <dgm:constr type="w" for="ch" forName="LeftNode" refType="w" fact="0.4889"/>
          <dgm:constr type="h" for="ch" forName="LeftNode" refType="h" fact="0.6429"/>
          <dgm:constr type="l" for="ch" forName="LeftText" refType="w" fact="0"/>
          <dgm:constr type="t" for="ch" forName="LeftText" refType="h" fact="0.1786"/>
          <dgm:constr type="w" for="ch" forName="LeftText" refType="w" fact="0.4889"/>
          <dgm:constr type="h" for="ch" forName="LeftText" refType="h" fact="0.6429"/>
          <dgm:constr type="l" for="ch" forName="RightNode" refType="w" fact="0.5111"/>
          <dgm:constr type="t" for="ch" forName="RightNode" refType="h" fact="0.1786"/>
          <dgm:constr type="w" for="ch" forName="RightNode" refType="w" fact="0.4889"/>
          <dgm:constr type="h" for="ch" forName="RightNode" refType="h" fact="0.6429"/>
          <dgm:constr type="l" for="ch" forName="RightText" refType="w" fact="0.5111"/>
          <dgm:constr type="t" for="ch" forName="RightText" refType="h" fact="0.1786"/>
          <dgm:constr type="w" for="ch" forName="RightText" refType="w" fact="0.4889"/>
          <dgm:constr type="h" for="ch" forName="RightText" refType="h" fact="0.6429"/>
          <dgm:constr type="l" for="ch" forName="TopArrow" refType="w" fact="0.2444"/>
          <dgm:constr type="t" for="ch" forName="TopArrow" refType="h" fact="0"/>
          <dgm:constr type="w" for="ch" forName="TopArrow" refType="w" fact="0.5111"/>
          <dgm:constr type="h" for="ch" forName="TopArrow" refType="h" fact="0.4107"/>
          <dgm:constr type="l" for="ch" forName="BottomArrow" refType="w" fact="0.2444"/>
          <dgm:constr type="t" for="ch" forName="BottomArrow" refType="h" fact="0.5893"/>
          <dgm:constr type="w" for="ch" forName="BottomArrow" refType="w" fact="0.5111"/>
          <dgm:constr type="h" for="ch" forName="BottomArrow" refType="h" fact="0.4107"/>
        </dgm:constrLst>
      </dgm:else>
    </dgm:choose>
    <dgm:choose name="Name7">
      <dgm:if name="Name8" axis="ch" ptType="node" func="cnt" op="gte" val="1">
        <dgm:layoutNode name="LeftText" styleLbl="revTx" moveWith="LeftNode">
          <dgm:varLst>
            <dgm:bulletEnabled val="1"/>
          </dgm:varLst>
          <dgm:alg type="tx">
            <dgm:param type="txAnchorVert" val="t"/>
            <dgm:param type="parTxLTRAlign" val="l"/>
          </dgm:alg>
          <dgm:choose name="Name9">
            <dgm:if name="Name10" axis="ch" ptType="node" func="cnt" op="lte" val="1">
              <dgm:shape xmlns:r="http://schemas.openxmlformats.org/officeDocument/2006/relationships" type="roundRect" r:blip="" hideGeom="1">
                <dgm:adjLst>
                  <dgm:adj idx="1" val="0.1667"/>
                  <dgm:adj idx="2" val="0"/>
                </dgm:adjLst>
              </dgm:shape>
              <dgm:presOf axis="ch desOrSelf" ptType="node node" st="1 1" cnt="1 0"/>
              <dgm:constrLst>
                <dgm:constr type="lMarg" refType="primFontSz" fact="0.3"/>
                <dgm:constr type="rMarg" refType="primFontSz" fact="0.3"/>
                <dgm:constr type="tMarg" refType="primFontSz" fact="0.5"/>
                <dgm:constr type="bMarg" refType="primFontSz" fact="0.5"/>
              </dgm:constrLst>
            </dgm:if>
            <dgm:else name="Name11">
              <dgm:shape xmlns:r="http://schemas.openxmlformats.org/officeDocument/2006/relationships" rot="270" type="round2SameRect" r:blip="" hideGeom="1">
                <dgm:adjLst>
                  <dgm:adj idx="1" val="0.1667"/>
                  <dgm:adj idx="2" val="0"/>
                </dgm:adjLst>
              </dgm:shape>
              <dgm:presOf axis="ch desOrSelf" ptType="node node" st="1 1" cnt="1 0"/>
              <dgm:constrLst>
                <dgm:constr type="lMarg" refType="primFontSz" fact="0.3"/>
                <dgm:constr type="rMarg" refType="primFontSz" fact="0.45"/>
                <dgm:constr type="tMarg" refType="primFontSz" fact="0.5"/>
                <dgm:constr type="bMarg" refType="primFontSz" fact="0.5"/>
              </dgm:constrLst>
            </dgm:else>
          </dgm:choose>
          <dgm:ruleLst>
            <dgm:rule type="primFontSz" val="5" fact="NaN" max="NaN"/>
          </dgm:ruleLst>
        </dgm:layoutNode>
        <dgm:layoutNode name="LeftNode" styleLbl="bgImgPlace1">
          <dgm:varLst>
            <dgm:chMax val="2"/>
            <dgm:chPref val="2"/>
          </dgm:varLst>
          <dgm:alg type="sp"/>
          <dgm:choose name="Name12">
            <dgm:if name="Name13" axis="ch" ptType="node" func="cnt" op="lte" val="1">
              <dgm:shape xmlns:r="http://schemas.openxmlformats.org/officeDocument/2006/relationships" type="roundRect" r:blip="">
                <dgm:adjLst>
                  <dgm:adj idx="1" val="0.1667"/>
                  <dgm:adj idx="2" val="0"/>
                </dgm:adjLst>
              </dgm:shape>
            </dgm:if>
            <dgm:else name="Name14">
              <dgm:shape xmlns:r="http://schemas.openxmlformats.org/officeDocument/2006/relationships" rot="270" type="round2SameRect" r:blip="">
                <dgm:adjLst>
                  <dgm:adj idx="1" val="0.1667"/>
                  <dgm:adj idx="2" val="0"/>
                </dgm:adjLst>
              </dgm:shape>
            </dgm:else>
          </dgm:choose>
          <dgm:presOf axis="ch desOrSelf" ptType="node node" st="1 1" cnt="1 0"/>
        </dgm:layoutNode>
        <dgm:choose name="Name15">
          <dgm:if name="Name16" axis="ch" ptType="node" func="cnt" op="gte" val="2">
            <dgm:layoutNode name="RightText" styleLbl="revTx" moveWith="RightNode">
              <dgm:varLst>
                <dgm:bulletEnabled val="1"/>
              </dgm:varLst>
              <dgm:alg type="tx">
                <dgm:param type="txAnchorVert" val="t"/>
                <dgm:param type="parTxLTRAlign" val="l"/>
              </dgm:alg>
              <dgm:shape xmlns:r="http://schemas.openxmlformats.org/officeDocument/2006/relationships" rot="90" type="round2SameRect" r:blip="" hideGeom="1">
                <dgm:adjLst>
                  <dgm:adj idx="1" val="0.1667"/>
                  <dgm:adj idx="2" val="0"/>
                </dgm:adjLst>
              </dgm:shape>
              <dgm:presOf axis="ch desOrSelf" ptType="node node" st="2 1" cnt="1 0"/>
              <dgm:constrLst>
                <dgm:constr type="lMarg" refType="primFontSz" fact="0.45"/>
                <dgm:constr type="rMarg" refType="primFontSz" fact="0.3"/>
                <dgm:constr type="tMarg" refType="primFontSz" fact="0.5"/>
                <dgm:constr type="bMarg" refType="primFontSz" fact="0.5"/>
              </dgm:constrLst>
              <dgm:ruleLst>
                <dgm:rule type="primFontSz" val="5" fact="NaN" max="NaN"/>
              </dgm:ruleLst>
            </dgm:layoutNode>
            <dgm:layoutNode name="RightNode" styleLbl="bgImgPlace1">
              <dgm:varLst>
                <dgm:chMax val="0"/>
                <dgm:chPref val="0"/>
              </dgm:varLst>
              <dgm:alg type="sp"/>
              <dgm:shape xmlns:r="http://schemas.openxmlformats.org/officeDocument/2006/relationships" rot="90" type="round2SameRect" r:blip="">
                <dgm:adjLst>
                  <dgm:adj idx="1" val="0.1667"/>
                  <dgm:adj idx="2" val="0"/>
                </dgm:adjLst>
              </dgm:shape>
              <dgm:presOf axis="ch desOrSelf" ptType="node node" st="2 1" cnt="1 0"/>
            </dgm:layoutNode>
            <dgm:layoutNode name="TopArrow">
              <dgm:alg type="sp"/>
              <dgm:shape xmlns:r="http://schemas.openxmlformats.org/officeDocument/2006/relationships" type="circularArrow" r:blip="">
                <dgm:adjLst>
                  <dgm:adj idx="1" val="0.125"/>
                  <dgm:adj idx="2" val="19.0387"/>
                  <dgm:adj idx="3" val="-19.0387"/>
                  <dgm:adj idx="4" val="180"/>
                  <dgm:adj idx="5" val="0.125"/>
                </dgm:adjLst>
              </dgm:shape>
              <dgm:presOf/>
            </dgm:layoutNode>
            <dgm:layoutNode name="BottomArrow">
              <dgm:alg type="sp"/>
              <dgm:shape xmlns:r="http://schemas.openxmlformats.org/officeDocument/2006/relationships" rot="180" type="circularArrow" r:blip="">
                <dgm:adjLst>
                  <dgm:adj idx="1" val="0.125"/>
                  <dgm:adj idx="2" val="19.0387"/>
                  <dgm:adj idx="3" val="-19.0387"/>
                  <dgm:adj idx="4" val="180"/>
                  <dgm:adj idx="5" val="0.125"/>
                </dgm:adjLst>
              </dgm:shape>
              <dgm:presOf/>
            </dgm:layoutNode>
          </dgm:if>
          <dgm:else name="Name17"/>
        </dgm:choose>
      </dgm:if>
      <dgm:else name="Name18"/>
    </dgm:choose>
  </dgm:layoutNode>
</dgm:layoutDef>
</file>

<file path=ppt/diagrams/layout2.xml><?xml version="1.0" encoding="utf-8"?>
<dgm:layoutDef xmlns:dgm="http://schemas.openxmlformats.org/drawingml/2006/diagram" xmlns:a="http://schemas.openxmlformats.org/drawingml/2006/main" uniqueId="urn:microsoft.com/office/officeart/2009/layout/ReverseList">
  <dgm:title val=""/>
  <dgm:desc val=""/>
  <dgm:catLst>
    <dgm:cat type="relationship" pri="3800"/>
  </dgm:catLst>
  <dgm:samp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clrData>
  <dgm:layoutNode name="Name0">
    <dgm:varLst>
      <dgm:chMax val="2"/>
      <dgm:chPref val="2"/>
      <dgm:animLvl val="lvl"/>
    </dgm:varLst>
    <dgm:choose name="Name1">
      <dgm:if name="Name2" axis="ch" ptType="node" func="cnt" op="lte" val="1">
        <dgm:alg type="composite">
          <dgm:param type="ar" val="0.9993"/>
        </dgm:alg>
      </dgm:if>
      <dgm:else name="Name3">
        <dgm:alg type="composite">
          <dgm:param type="ar" val="0.8036"/>
        </dgm:alg>
      </dgm:else>
    </dgm:choose>
    <dgm:shape xmlns:r="http://schemas.openxmlformats.org/officeDocument/2006/relationships" r:blip="">
      <dgm:adjLst/>
    </dgm:shape>
    <dgm:choose name="Name4">
      <dgm:if name="Name5" axis="ch" ptType="node" func="cnt" op="lte" val="1">
        <dgm:constrLst>
          <dgm:constr type="primFontSz" for="des" ptType="node" op="equ" val="65"/>
          <dgm:constr type="l" for="ch" forName="LeftNode" refType="w" fact="0"/>
          <dgm:constr type="t" for="ch" forName="LeftNode" refType="h" fact="0.25"/>
          <dgm:constr type="w" for="ch" forName="LeftNode" refType="w" fact="0.5"/>
          <dgm:constr type="h" for="ch" forName="LeftNode" refType="h"/>
          <dgm:constr type="l" for="ch" forName="LeftText" refType="w" fact="0"/>
          <dgm:constr type="t" for="ch" forName="LeftText" refType="h" fact="0.25"/>
          <dgm:constr type="w" for="ch" forName="LeftText" refType="w" fact="0.5"/>
          <dgm:constr type="h" for="ch" forName="LeftText" refType="h"/>
        </dgm:constrLst>
      </dgm:if>
      <dgm:else name="Name6">
        <dgm:constrLst>
          <dgm:constr type="primFontSz" for="des" ptType="node" op="equ" val="65"/>
          <dgm:constr type="l" for="ch" forName="LeftNode" refType="w" fact="0"/>
          <dgm:constr type="t" for="ch" forName="LeftNode" refType="h" fact="0.1786"/>
          <dgm:constr type="w" for="ch" forName="LeftNode" refType="w" fact="0.4889"/>
          <dgm:constr type="h" for="ch" forName="LeftNode" refType="h" fact="0.6429"/>
          <dgm:constr type="l" for="ch" forName="LeftText" refType="w" fact="0"/>
          <dgm:constr type="t" for="ch" forName="LeftText" refType="h" fact="0.1786"/>
          <dgm:constr type="w" for="ch" forName="LeftText" refType="w" fact="0.4889"/>
          <dgm:constr type="h" for="ch" forName="LeftText" refType="h" fact="0.6429"/>
          <dgm:constr type="l" for="ch" forName="RightNode" refType="w" fact="0.5111"/>
          <dgm:constr type="t" for="ch" forName="RightNode" refType="h" fact="0.1786"/>
          <dgm:constr type="w" for="ch" forName="RightNode" refType="w" fact="0.4889"/>
          <dgm:constr type="h" for="ch" forName="RightNode" refType="h" fact="0.6429"/>
          <dgm:constr type="l" for="ch" forName="RightText" refType="w" fact="0.5111"/>
          <dgm:constr type="t" for="ch" forName="RightText" refType="h" fact="0.1786"/>
          <dgm:constr type="w" for="ch" forName="RightText" refType="w" fact="0.4889"/>
          <dgm:constr type="h" for="ch" forName="RightText" refType="h" fact="0.6429"/>
          <dgm:constr type="l" for="ch" forName="TopArrow" refType="w" fact="0.2444"/>
          <dgm:constr type="t" for="ch" forName="TopArrow" refType="h" fact="0"/>
          <dgm:constr type="w" for="ch" forName="TopArrow" refType="w" fact="0.5111"/>
          <dgm:constr type="h" for="ch" forName="TopArrow" refType="h" fact="0.4107"/>
          <dgm:constr type="l" for="ch" forName="BottomArrow" refType="w" fact="0.2444"/>
          <dgm:constr type="t" for="ch" forName="BottomArrow" refType="h" fact="0.5893"/>
          <dgm:constr type="w" for="ch" forName="BottomArrow" refType="w" fact="0.5111"/>
          <dgm:constr type="h" for="ch" forName="BottomArrow" refType="h" fact="0.4107"/>
        </dgm:constrLst>
      </dgm:else>
    </dgm:choose>
    <dgm:choose name="Name7">
      <dgm:if name="Name8" axis="ch" ptType="node" func="cnt" op="gte" val="1">
        <dgm:layoutNode name="LeftText" styleLbl="revTx" moveWith="LeftNode">
          <dgm:varLst>
            <dgm:bulletEnabled val="1"/>
          </dgm:varLst>
          <dgm:alg type="tx">
            <dgm:param type="txAnchorVert" val="t"/>
            <dgm:param type="parTxLTRAlign" val="l"/>
          </dgm:alg>
          <dgm:choose name="Name9">
            <dgm:if name="Name10" axis="ch" ptType="node" func="cnt" op="lte" val="1">
              <dgm:shape xmlns:r="http://schemas.openxmlformats.org/officeDocument/2006/relationships" type="roundRect" r:blip="" hideGeom="1">
                <dgm:adjLst>
                  <dgm:adj idx="1" val="0.1667"/>
                  <dgm:adj idx="2" val="0"/>
                </dgm:adjLst>
              </dgm:shape>
              <dgm:presOf axis="ch desOrSelf" ptType="node node" st="1 1" cnt="1 0"/>
              <dgm:constrLst>
                <dgm:constr type="lMarg" refType="primFontSz" fact="0.3"/>
                <dgm:constr type="rMarg" refType="primFontSz" fact="0.3"/>
                <dgm:constr type="tMarg" refType="primFontSz" fact="0.5"/>
                <dgm:constr type="bMarg" refType="primFontSz" fact="0.5"/>
              </dgm:constrLst>
            </dgm:if>
            <dgm:else name="Name11">
              <dgm:shape xmlns:r="http://schemas.openxmlformats.org/officeDocument/2006/relationships" rot="270" type="round2SameRect" r:blip="" hideGeom="1">
                <dgm:adjLst>
                  <dgm:adj idx="1" val="0.1667"/>
                  <dgm:adj idx="2" val="0"/>
                </dgm:adjLst>
              </dgm:shape>
              <dgm:presOf axis="ch desOrSelf" ptType="node node" st="1 1" cnt="1 0"/>
              <dgm:constrLst>
                <dgm:constr type="lMarg" refType="primFontSz" fact="0.3"/>
                <dgm:constr type="rMarg" refType="primFontSz" fact="0.45"/>
                <dgm:constr type="tMarg" refType="primFontSz" fact="0.5"/>
                <dgm:constr type="bMarg" refType="primFontSz" fact="0.5"/>
              </dgm:constrLst>
            </dgm:else>
          </dgm:choose>
          <dgm:ruleLst>
            <dgm:rule type="primFontSz" val="5" fact="NaN" max="NaN"/>
          </dgm:ruleLst>
        </dgm:layoutNode>
        <dgm:layoutNode name="LeftNode" styleLbl="bgImgPlace1">
          <dgm:varLst>
            <dgm:chMax val="2"/>
            <dgm:chPref val="2"/>
          </dgm:varLst>
          <dgm:alg type="sp"/>
          <dgm:choose name="Name12">
            <dgm:if name="Name13" axis="ch" ptType="node" func="cnt" op="lte" val="1">
              <dgm:shape xmlns:r="http://schemas.openxmlformats.org/officeDocument/2006/relationships" type="roundRect" r:blip="">
                <dgm:adjLst>
                  <dgm:adj idx="1" val="0.1667"/>
                  <dgm:adj idx="2" val="0"/>
                </dgm:adjLst>
              </dgm:shape>
            </dgm:if>
            <dgm:else name="Name14">
              <dgm:shape xmlns:r="http://schemas.openxmlformats.org/officeDocument/2006/relationships" rot="270" type="round2SameRect" r:blip="">
                <dgm:adjLst>
                  <dgm:adj idx="1" val="0.1667"/>
                  <dgm:adj idx="2" val="0"/>
                </dgm:adjLst>
              </dgm:shape>
            </dgm:else>
          </dgm:choose>
          <dgm:presOf axis="ch desOrSelf" ptType="node node" st="1 1" cnt="1 0"/>
        </dgm:layoutNode>
        <dgm:choose name="Name15">
          <dgm:if name="Name16" axis="ch" ptType="node" func="cnt" op="gte" val="2">
            <dgm:layoutNode name="RightText" styleLbl="revTx" moveWith="RightNode">
              <dgm:varLst>
                <dgm:bulletEnabled val="1"/>
              </dgm:varLst>
              <dgm:alg type="tx">
                <dgm:param type="txAnchorVert" val="t"/>
                <dgm:param type="parTxLTRAlign" val="l"/>
              </dgm:alg>
              <dgm:shape xmlns:r="http://schemas.openxmlformats.org/officeDocument/2006/relationships" rot="90" type="round2SameRect" r:blip="" hideGeom="1">
                <dgm:adjLst>
                  <dgm:adj idx="1" val="0.1667"/>
                  <dgm:adj idx="2" val="0"/>
                </dgm:adjLst>
              </dgm:shape>
              <dgm:presOf axis="ch desOrSelf" ptType="node node" st="2 1" cnt="1 0"/>
              <dgm:constrLst>
                <dgm:constr type="lMarg" refType="primFontSz" fact="0.45"/>
                <dgm:constr type="rMarg" refType="primFontSz" fact="0.3"/>
                <dgm:constr type="tMarg" refType="primFontSz" fact="0.5"/>
                <dgm:constr type="bMarg" refType="primFontSz" fact="0.5"/>
              </dgm:constrLst>
              <dgm:ruleLst>
                <dgm:rule type="primFontSz" val="5" fact="NaN" max="NaN"/>
              </dgm:ruleLst>
            </dgm:layoutNode>
            <dgm:layoutNode name="RightNode" styleLbl="bgImgPlace1">
              <dgm:varLst>
                <dgm:chMax val="0"/>
                <dgm:chPref val="0"/>
              </dgm:varLst>
              <dgm:alg type="sp"/>
              <dgm:shape xmlns:r="http://schemas.openxmlformats.org/officeDocument/2006/relationships" rot="90" type="round2SameRect" r:blip="">
                <dgm:adjLst>
                  <dgm:adj idx="1" val="0.1667"/>
                  <dgm:adj idx="2" val="0"/>
                </dgm:adjLst>
              </dgm:shape>
              <dgm:presOf axis="ch desOrSelf" ptType="node node" st="2 1" cnt="1 0"/>
            </dgm:layoutNode>
            <dgm:layoutNode name="TopArrow">
              <dgm:alg type="sp"/>
              <dgm:shape xmlns:r="http://schemas.openxmlformats.org/officeDocument/2006/relationships" type="circularArrow" r:blip="">
                <dgm:adjLst>
                  <dgm:adj idx="1" val="0.125"/>
                  <dgm:adj idx="2" val="19.0387"/>
                  <dgm:adj idx="3" val="-19.0387"/>
                  <dgm:adj idx="4" val="180"/>
                  <dgm:adj idx="5" val="0.125"/>
                </dgm:adjLst>
              </dgm:shape>
              <dgm:presOf/>
            </dgm:layoutNode>
            <dgm:layoutNode name="BottomArrow">
              <dgm:alg type="sp"/>
              <dgm:shape xmlns:r="http://schemas.openxmlformats.org/officeDocument/2006/relationships" rot="180" type="circularArrow" r:blip="">
                <dgm:adjLst>
                  <dgm:adj idx="1" val="0.125"/>
                  <dgm:adj idx="2" val="19.0387"/>
                  <dgm:adj idx="3" val="-19.0387"/>
                  <dgm:adj idx="4" val="180"/>
                  <dgm:adj idx="5" val="0.125"/>
                </dgm:adjLst>
              </dgm:shape>
              <dgm:presOf/>
            </dgm:layoutNode>
          </dgm:if>
          <dgm:else name="Name17"/>
        </dgm:choose>
      </dgm:if>
      <dgm:else name="Name18"/>
    </dgm:choose>
  </dgm:layoutNode>
</dgm:layoutDef>
</file>

<file path=ppt/diagrams/layout3.xml><?xml version="1.0" encoding="utf-8"?>
<dgm:layoutDef xmlns:dgm="http://schemas.openxmlformats.org/drawingml/2006/diagram" xmlns:a="http://schemas.openxmlformats.org/drawingml/2006/main" uniqueId="urn:microsoft.com/office/officeart/2009/layout/ReverseList">
  <dgm:title val=""/>
  <dgm:desc val=""/>
  <dgm:catLst>
    <dgm:cat type="relationship" pri="3800"/>
  </dgm:catLst>
  <dgm:samp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clrData>
  <dgm:layoutNode name="Name0">
    <dgm:varLst>
      <dgm:chMax val="2"/>
      <dgm:chPref val="2"/>
      <dgm:animLvl val="lvl"/>
    </dgm:varLst>
    <dgm:choose name="Name1">
      <dgm:if name="Name2" axis="ch" ptType="node" func="cnt" op="lte" val="1">
        <dgm:alg type="composite">
          <dgm:param type="ar" val="0.9993"/>
        </dgm:alg>
      </dgm:if>
      <dgm:else name="Name3">
        <dgm:alg type="composite">
          <dgm:param type="ar" val="0.8036"/>
        </dgm:alg>
      </dgm:else>
    </dgm:choose>
    <dgm:shape xmlns:r="http://schemas.openxmlformats.org/officeDocument/2006/relationships" r:blip="">
      <dgm:adjLst/>
    </dgm:shape>
    <dgm:choose name="Name4">
      <dgm:if name="Name5" axis="ch" ptType="node" func="cnt" op="lte" val="1">
        <dgm:constrLst>
          <dgm:constr type="primFontSz" for="des" ptType="node" op="equ" val="65"/>
          <dgm:constr type="l" for="ch" forName="LeftNode" refType="w" fact="0"/>
          <dgm:constr type="t" for="ch" forName="LeftNode" refType="h" fact="0.25"/>
          <dgm:constr type="w" for="ch" forName="LeftNode" refType="w" fact="0.5"/>
          <dgm:constr type="h" for="ch" forName="LeftNode" refType="h"/>
          <dgm:constr type="l" for="ch" forName="LeftText" refType="w" fact="0"/>
          <dgm:constr type="t" for="ch" forName="LeftText" refType="h" fact="0.25"/>
          <dgm:constr type="w" for="ch" forName="LeftText" refType="w" fact="0.5"/>
          <dgm:constr type="h" for="ch" forName="LeftText" refType="h"/>
        </dgm:constrLst>
      </dgm:if>
      <dgm:else name="Name6">
        <dgm:constrLst>
          <dgm:constr type="primFontSz" for="des" ptType="node" op="equ" val="65"/>
          <dgm:constr type="l" for="ch" forName="LeftNode" refType="w" fact="0"/>
          <dgm:constr type="t" for="ch" forName="LeftNode" refType="h" fact="0.1786"/>
          <dgm:constr type="w" for="ch" forName="LeftNode" refType="w" fact="0.4889"/>
          <dgm:constr type="h" for="ch" forName="LeftNode" refType="h" fact="0.6429"/>
          <dgm:constr type="l" for="ch" forName="LeftText" refType="w" fact="0"/>
          <dgm:constr type="t" for="ch" forName="LeftText" refType="h" fact="0.1786"/>
          <dgm:constr type="w" for="ch" forName="LeftText" refType="w" fact="0.4889"/>
          <dgm:constr type="h" for="ch" forName="LeftText" refType="h" fact="0.6429"/>
          <dgm:constr type="l" for="ch" forName="RightNode" refType="w" fact="0.5111"/>
          <dgm:constr type="t" for="ch" forName="RightNode" refType="h" fact="0.1786"/>
          <dgm:constr type="w" for="ch" forName="RightNode" refType="w" fact="0.4889"/>
          <dgm:constr type="h" for="ch" forName="RightNode" refType="h" fact="0.6429"/>
          <dgm:constr type="l" for="ch" forName="RightText" refType="w" fact="0.5111"/>
          <dgm:constr type="t" for="ch" forName="RightText" refType="h" fact="0.1786"/>
          <dgm:constr type="w" for="ch" forName="RightText" refType="w" fact="0.4889"/>
          <dgm:constr type="h" for="ch" forName="RightText" refType="h" fact="0.6429"/>
          <dgm:constr type="l" for="ch" forName="TopArrow" refType="w" fact="0.2444"/>
          <dgm:constr type="t" for="ch" forName="TopArrow" refType="h" fact="0"/>
          <dgm:constr type="w" for="ch" forName="TopArrow" refType="w" fact="0.5111"/>
          <dgm:constr type="h" for="ch" forName="TopArrow" refType="h" fact="0.4107"/>
          <dgm:constr type="l" for="ch" forName="BottomArrow" refType="w" fact="0.2444"/>
          <dgm:constr type="t" for="ch" forName="BottomArrow" refType="h" fact="0.5893"/>
          <dgm:constr type="w" for="ch" forName="BottomArrow" refType="w" fact="0.5111"/>
          <dgm:constr type="h" for="ch" forName="BottomArrow" refType="h" fact="0.4107"/>
        </dgm:constrLst>
      </dgm:else>
    </dgm:choose>
    <dgm:choose name="Name7">
      <dgm:if name="Name8" axis="ch" ptType="node" func="cnt" op="gte" val="1">
        <dgm:layoutNode name="LeftText" styleLbl="revTx" moveWith="LeftNode">
          <dgm:varLst>
            <dgm:bulletEnabled val="1"/>
          </dgm:varLst>
          <dgm:alg type="tx">
            <dgm:param type="txAnchorVert" val="t"/>
            <dgm:param type="parTxLTRAlign" val="l"/>
          </dgm:alg>
          <dgm:choose name="Name9">
            <dgm:if name="Name10" axis="ch" ptType="node" func="cnt" op="lte" val="1">
              <dgm:shape xmlns:r="http://schemas.openxmlformats.org/officeDocument/2006/relationships" type="roundRect" r:blip="" hideGeom="1">
                <dgm:adjLst>
                  <dgm:adj idx="1" val="0.1667"/>
                  <dgm:adj idx="2" val="0"/>
                </dgm:adjLst>
              </dgm:shape>
              <dgm:presOf axis="ch desOrSelf" ptType="node node" st="1 1" cnt="1 0"/>
              <dgm:constrLst>
                <dgm:constr type="lMarg" refType="primFontSz" fact="0.3"/>
                <dgm:constr type="rMarg" refType="primFontSz" fact="0.3"/>
                <dgm:constr type="tMarg" refType="primFontSz" fact="0.5"/>
                <dgm:constr type="bMarg" refType="primFontSz" fact="0.5"/>
              </dgm:constrLst>
            </dgm:if>
            <dgm:else name="Name11">
              <dgm:shape xmlns:r="http://schemas.openxmlformats.org/officeDocument/2006/relationships" rot="270" type="round2SameRect" r:blip="" hideGeom="1">
                <dgm:adjLst>
                  <dgm:adj idx="1" val="0.1667"/>
                  <dgm:adj idx="2" val="0"/>
                </dgm:adjLst>
              </dgm:shape>
              <dgm:presOf axis="ch desOrSelf" ptType="node node" st="1 1" cnt="1 0"/>
              <dgm:constrLst>
                <dgm:constr type="lMarg" refType="primFontSz" fact="0.3"/>
                <dgm:constr type="rMarg" refType="primFontSz" fact="0.45"/>
                <dgm:constr type="tMarg" refType="primFontSz" fact="0.5"/>
                <dgm:constr type="bMarg" refType="primFontSz" fact="0.5"/>
              </dgm:constrLst>
            </dgm:else>
          </dgm:choose>
          <dgm:ruleLst>
            <dgm:rule type="primFontSz" val="5" fact="NaN" max="NaN"/>
          </dgm:ruleLst>
        </dgm:layoutNode>
        <dgm:layoutNode name="LeftNode" styleLbl="bgImgPlace1">
          <dgm:varLst>
            <dgm:chMax val="2"/>
            <dgm:chPref val="2"/>
          </dgm:varLst>
          <dgm:alg type="sp"/>
          <dgm:choose name="Name12">
            <dgm:if name="Name13" axis="ch" ptType="node" func="cnt" op="lte" val="1">
              <dgm:shape xmlns:r="http://schemas.openxmlformats.org/officeDocument/2006/relationships" type="roundRect" r:blip="">
                <dgm:adjLst>
                  <dgm:adj idx="1" val="0.1667"/>
                  <dgm:adj idx="2" val="0"/>
                </dgm:adjLst>
              </dgm:shape>
            </dgm:if>
            <dgm:else name="Name14">
              <dgm:shape xmlns:r="http://schemas.openxmlformats.org/officeDocument/2006/relationships" rot="270" type="round2SameRect" r:blip="">
                <dgm:adjLst>
                  <dgm:adj idx="1" val="0.1667"/>
                  <dgm:adj idx="2" val="0"/>
                </dgm:adjLst>
              </dgm:shape>
            </dgm:else>
          </dgm:choose>
          <dgm:presOf axis="ch desOrSelf" ptType="node node" st="1 1" cnt="1 0"/>
        </dgm:layoutNode>
        <dgm:choose name="Name15">
          <dgm:if name="Name16" axis="ch" ptType="node" func="cnt" op="gte" val="2">
            <dgm:layoutNode name="RightText" styleLbl="revTx" moveWith="RightNode">
              <dgm:varLst>
                <dgm:bulletEnabled val="1"/>
              </dgm:varLst>
              <dgm:alg type="tx">
                <dgm:param type="txAnchorVert" val="t"/>
                <dgm:param type="parTxLTRAlign" val="l"/>
              </dgm:alg>
              <dgm:shape xmlns:r="http://schemas.openxmlformats.org/officeDocument/2006/relationships" rot="90" type="round2SameRect" r:blip="" hideGeom="1">
                <dgm:adjLst>
                  <dgm:adj idx="1" val="0.1667"/>
                  <dgm:adj idx="2" val="0"/>
                </dgm:adjLst>
              </dgm:shape>
              <dgm:presOf axis="ch desOrSelf" ptType="node node" st="2 1" cnt="1 0"/>
              <dgm:constrLst>
                <dgm:constr type="lMarg" refType="primFontSz" fact="0.45"/>
                <dgm:constr type="rMarg" refType="primFontSz" fact="0.3"/>
                <dgm:constr type="tMarg" refType="primFontSz" fact="0.5"/>
                <dgm:constr type="bMarg" refType="primFontSz" fact="0.5"/>
              </dgm:constrLst>
              <dgm:ruleLst>
                <dgm:rule type="primFontSz" val="5" fact="NaN" max="NaN"/>
              </dgm:ruleLst>
            </dgm:layoutNode>
            <dgm:layoutNode name="RightNode" styleLbl="bgImgPlace1">
              <dgm:varLst>
                <dgm:chMax val="0"/>
                <dgm:chPref val="0"/>
              </dgm:varLst>
              <dgm:alg type="sp"/>
              <dgm:shape xmlns:r="http://schemas.openxmlformats.org/officeDocument/2006/relationships" rot="90" type="round2SameRect" r:blip="">
                <dgm:adjLst>
                  <dgm:adj idx="1" val="0.1667"/>
                  <dgm:adj idx="2" val="0"/>
                </dgm:adjLst>
              </dgm:shape>
              <dgm:presOf axis="ch desOrSelf" ptType="node node" st="2 1" cnt="1 0"/>
            </dgm:layoutNode>
            <dgm:layoutNode name="TopArrow">
              <dgm:alg type="sp"/>
              <dgm:shape xmlns:r="http://schemas.openxmlformats.org/officeDocument/2006/relationships" type="circularArrow" r:blip="">
                <dgm:adjLst>
                  <dgm:adj idx="1" val="0.125"/>
                  <dgm:adj idx="2" val="19.0387"/>
                  <dgm:adj idx="3" val="-19.0387"/>
                  <dgm:adj idx="4" val="180"/>
                  <dgm:adj idx="5" val="0.125"/>
                </dgm:adjLst>
              </dgm:shape>
              <dgm:presOf/>
            </dgm:layoutNode>
            <dgm:layoutNode name="BottomArrow">
              <dgm:alg type="sp"/>
              <dgm:shape xmlns:r="http://schemas.openxmlformats.org/officeDocument/2006/relationships" rot="180" type="circularArrow" r:blip="">
                <dgm:adjLst>
                  <dgm:adj idx="1" val="0.125"/>
                  <dgm:adj idx="2" val="19.0387"/>
                  <dgm:adj idx="3" val="-19.0387"/>
                  <dgm:adj idx="4" val="180"/>
                  <dgm:adj idx="5" val="0.125"/>
                </dgm:adjLst>
              </dgm:shape>
              <dgm:presOf/>
            </dgm:layoutNode>
          </dgm:if>
          <dgm:else name="Name17"/>
        </dgm:choose>
      </dgm:if>
      <dgm:else name="Name1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CAD3E67-1E4E-5F43-85D4-E456F6D6099E}" type="datetimeFigureOut">
              <a:rPr lang="en-US" smtClean="0"/>
              <a:t>1/20/18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3B05A7B-0B3D-5342-87EA-AE22C601F6D1}" type="slidenum">
              <a:rPr lang="en-US" smtClean="0"/>
              <a:t>‹#›</a:t>
            </a:fld>
            <a:endParaRPr lang="en-US"/>
          </a:p>
        </p:txBody>
      </p:sp>
    </p:spTree>
    <p:extLst>
      <p:ext uri="{BB962C8B-B14F-4D97-AF65-F5344CB8AC3E}">
        <p14:creationId xmlns:p14="http://schemas.microsoft.com/office/powerpoint/2010/main" val="247963936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Work</a:t>
            </a:r>
            <a:r>
              <a:rPr lang="en-US" baseline="0" dirty="0" smtClean="0"/>
              <a:t> with data</a:t>
            </a:r>
          </a:p>
          <a:p>
            <a:r>
              <a:rPr lang="en-US" baseline="0" dirty="0" smtClean="0"/>
              <a:t>Also implications</a:t>
            </a:r>
            <a:endParaRPr lang="en-US" dirty="0" smtClean="0"/>
          </a:p>
          <a:p>
            <a:r>
              <a:rPr lang="en-US" dirty="0" smtClean="0"/>
              <a:t>Mention NGSS</a:t>
            </a:r>
          </a:p>
          <a:p>
            <a:r>
              <a:rPr lang="en-US" dirty="0" smtClean="0"/>
              <a:t>Make</a:t>
            </a:r>
            <a:r>
              <a:rPr lang="en-US" baseline="0" dirty="0" smtClean="0"/>
              <a:t> a slide</a:t>
            </a:r>
            <a:endParaRPr lang="en-US" dirty="0" smtClean="0"/>
          </a:p>
          <a:p>
            <a:endParaRPr lang="en-US" dirty="0" smtClean="0"/>
          </a:p>
          <a:p>
            <a:r>
              <a:rPr lang="en-US" dirty="0" smtClean="0"/>
              <a:t>Thank</a:t>
            </a:r>
            <a:r>
              <a:rPr lang="en-US" baseline="0" dirty="0" smtClean="0"/>
              <a:t> you to the Mehmet </a:t>
            </a:r>
            <a:r>
              <a:rPr lang="en-US" baseline="0" dirty="0" err="1" smtClean="0"/>
              <a:t>Aydeniz</a:t>
            </a:r>
            <a:r>
              <a:rPr lang="en-US" baseline="0" dirty="0" smtClean="0"/>
              <a:t> and the search committee and the faculty and students in the TPTE department as well as Ms. Gina Guinn for making this trip possible.</a:t>
            </a:r>
            <a:endParaRPr lang="en-US" dirty="0" smtClean="0"/>
          </a:p>
          <a:p>
            <a:endParaRPr lang="en-US" dirty="0" smtClean="0"/>
          </a:p>
          <a:p>
            <a:r>
              <a:rPr lang="en-US" dirty="0" smtClean="0"/>
              <a:t>This</a:t>
            </a:r>
            <a:r>
              <a:rPr lang="en-US" baseline="0" dirty="0" smtClean="0"/>
              <a:t> talk is on thinking of and with data in STEM.</a:t>
            </a:r>
          </a:p>
          <a:p>
            <a:endParaRPr lang="en-US" baseline="0" dirty="0" smtClean="0"/>
          </a:p>
          <a:p>
            <a:r>
              <a:rPr lang="en-US" baseline="0" dirty="0" smtClean="0"/>
              <a:t>In particular, this talk is focused on the affordances of new sources of data for teachers and students.</a:t>
            </a:r>
          </a:p>
          <a:p>
            <a:endParaRPr lang="en-US" baseline="0" dirty="0" smtClean="0"/>
          </a:p>
          <a:p>
            <a:r>
              <a:rPr lang="en-US" baseline="0" dirty="0" smtClean="0"/>
              <a:t>And, is on how new sources of data can help us understand teaching and learning in STEM.</a:t>
            </a:r>
          </a:p>
          <a:p>
            <a:endParaRPr lang="en-US" baseline="0" dirty="0" smtClean="0"/>
          </a:p>
          <a:p>
            <a:r>
              <a:rPr lang="en-US" sz="1200" b="0" i="0" u="none" strike="noStrike" kern="1200" dirty="0" smtClean="0">
                <a:solidFill>
                  <a:schemeClr val="tx1"/>
                </a:solidFill>
                <a:effectLst/>
                <a:latin typeface="+mn-lt"/>
                <a:ea typeface="+mn-ea"/>
                <a:cs typeface="+mn-cs"/>
              </a:rPr>
              <a:t>Work with data can help students (and teachers) across STEM classrooms to go beyond “doing school” to engage in disciplinary practices, such as analyzing and interpreting data and developing and using models. Using authentic sources of data in classroom contexts can be challenging because of the time and planning such work takes as well as how it differs from how students have traditionally worked with data at school. In this talk, I describe research on how students engage with authentic sources of data in science classrooms and summer STEM enrichment programs. Also, I show how researchers can use a variety of data sources and methods to understand student engagement with data and other science and STEM activities. I discuss implications for teachers, teacher educators and professional development providers, and for the design of educational technologies. Finally, I outline some future directions for uses of data across STEM disciplines. </a:t>
            </a:r>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1</a:t>
            </a:fld>
            <a:endParaRPr lang="en-US"/>
          </a:p>
        </p:txBody>
      </p:sp>
    </p:spTree>
    <p:extLst>
      <p:ext uri="{BB962C8B-B14F-4D97-AF65-F5344CB8AC3E}">
        <p14:creationId xmlns:p14="http://schemas.microsoft.com/office/powerpoint/2010/main" val="40257328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Demonstrate how data can be used to empower teachers and students.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What role</a:t>
            </a:r>
            <a:r>
              <a:rPr lang="en-US" baseline="0" dirty="0" smtClean="0"/>
              <a:t> this play</a:t>
            </a: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26</a:t>
            </a:fld>
            <a:endParaRPr lang="en-US"/>
          </a:p>
        </p:txBody>
      </p:sp>
    </p:spTree>
    <p:extLst>
      <p:ext uri="{BB962C8B-B14F-4D97-AF65-F5344CB8AC3E}">
        <p14:creationId xmlns:p14="http://schemas.microsoft.com/office/powerpoint/2010/main" val="8250475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Measures: </a:t>
            </a:r>
          </a:p>
          <a:p>
            <a:r>
              <a:rPr lang="en-US" dirty="0" smtClean="0"/>
              <a:t>Experience Sampling Method for engagement and choice</a:t>
            </a:r>
          </a:p>
          <a:p>
            <a:r>
              <a:rPr lang="en-US" dirty="0" smtClean="0"/>
              <a:t>Activities coded from video-recordings </a:t>
            </a:r>
          </a:p>
          <a:p>
            <a:endParaRPr lang="en-US" dirty="0" smtClean="0"/>
          </a:p>
          <a:p>
            <a:pPr marL="0" indent="0">
              <a:buNone/>
            </a:pPr>
            <a:r>
              <a:rPr lang="en-US" dirty="0" smtClean="0"/>
              <a:t>Person-in-context approach:</a:t>
            </a:r>
          </a:p>
          <a:p>
            <a:r>
              <a:rPr lang="en-US" dirty="0" smtClean="0"/>
              <a:t>Two step cluster analysis </a:t>
            </a:r>
            <a:r>
              <a:rPr lang="en-US" sz="1100" dirty="0" smtClean="0"/>
              <a:t>(Rosenberg, Schmidt, &amp; </a:t>
            </a:r>
            <a:r>
              <a:rPr lang="en-US" sz="1100" dirty="0" err="1" smtClean="0"/>
              <a:t>Beymer</a:t>
            </a:r>
            <a:r>
              <a:rPr lang="en-US" sz="1100" dirty="0" smtClean="0"/>
              <a:t>, 2017)</a:t>
            </a:r>
          </a:p>
          <a:p>
            <a:r>
              <a:rPr lang="en-US" dirty="0" smtClean="0">
                <a:solidFill>
                  <a:srgbClr val="000000"/>
                </a:solidFill>
                <a:latin typeface="HelveticaNeue" charset="0"/>
              </a:rPr>
              <a:t>Interpreted profile solutions on the basis of measures of fit, cross-validation, and concerns of parsimony</a:t>
            </a:r>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27</a:t>
            </a:fld>
            <a:endParaRPr lang="en-US"/>
          </a:p>
        </p:txBody>
      </p:sp>
    </p:spTree>
    <p:extLst>
      <p:ext uri="{BB962C8B-B14F-4D97-AF65-F5344CB8AC3E}">
        <p14:creationId xmlns:p14="http://schemas.microsoft.com/office/powerpoint/2010/main" val="2110527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Demonstrate how data can be used to empower teachers and students.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What role</a:t>
            </a:r>
            <a:r>
              <a:rPr lang="en-US" baseline="0" dirty="0" smtClean="0"/>
              <a:t> this play</a:t>
            </a: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28</a:t>
            </a:fld>
            <a:endParaRPr lang="en-US"/>
          </a:p>
        </p:txBody>
      </p:sp>
    </p:spTree>
    <p:extLst>
      <p:ext uri="{BB962C8B-B14F-4D97-AF65-F5344CB8AC3E}">
        <p14:creationId xmlns:p14="http://schemas.microsoft.com/office/powerpoint/2010/main" val="19810672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 look at this</a:t>
            </a:r>
            <a:r>
              <a:rPr lang="en-US" baseline="0" dirty="0" smtClean="0"/>
              <a:t> question, we also had to think hard about data, and new sources of data.   We used a relatively new type of data called ESM.</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29</a:t>
            </a:fld>
            <a:endParaRPr lang="en-US"/>
          </a:p>
        </p:txBody>
      </p:sp>
    </p:spTree>
    <p:extLst>
      <p:ext uri="{BB962C8B-B14F-4D97-AF65-F5344CB8AC3E}">
        <p14:creationId xmlns:p14="http://schemas.microsoft.com/office/powerpoint/2010/main" val="14550527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 know this past research is a stretch </a:t>
            </a:r>
            <a:r>
              <a:rPr lang="mr-IN" dirty="0" smtClean="0"/>
              <a:t>–</a:t>
            </a:r>
            <a:r>
              <a:rPr lang="en-US" dirty="0" smtClean="0"/>
              <a:t> I would like to keep this just for the moment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Importance (but under-emphasis on) context in research on teacher knowledge </a:t>
            </a:r>
            <a:r>
              <a:rPr lang="en-US" sz="1050" dirty="0" smtClean="0"/>
              <a:t>(Rosenberg &amp; Koehler, 2015)</a:t>
            </a:r>
          </a:p>
          <a:p>
            <a:r>
              <a:rPr lang="en-US" dirty="0" smtClean="0"/>
              <a:t>Role of context in explaining processes around teaching and learning with technology </a:t>
            </a:r>
            <a:r>
              <a:rPr lang="en-US" sz="1050" dirty="0" smtClean="0"/>
              <a:t>(Phillips, Koehler, &amp; Rosenberg, 2016)</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30</a:t>
            </a:fld>
            <a:endParaRPr lang="en-US"/>
          </a:p>
        </p:txBody>
      </p:sp>
    </p:spTree>
    <p:extLst>
      <p:ext uri="{BB962C8B-B14F-4D97-AF65-F5344CB8AC3E}">
        <p14:creationId xmlns:p14="http://schemas.microsoft.com/office/powerpoint/2010/main" val="19033387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 know this past research is a stretch </a:t>
            </a:r>
            <a:r>
              <a:rPr lang="mr-IN" dirty="0" smtClean="0"/>
              <a:t>–</a:t>
            </a:r>
            <a:r>
              <a:rPr lang="en-US" dirty="0" smtClean="0"/>
              <a:t> I would like to keep this just for the moment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Importance (but under-emphasis on) context in research on teacher knowledge </a:t>
            </a:r>
            <a:r>
              <a:rPr lang="en-US" sz="1050" dirty="0" smtClean="0"/>
              <a:t>(Rosenberg &amp; Koehler, 2015)</a:t>
            </a:r>
          </a:p>
          <a:p>
            <a:r>
              <a:rPr lang="en-US" dirty="0" smtClean="0"/>
              <a:t>Role of context in explaining processes around teaching and learning with technology </a:t>
            </a:r>
            <a:r>
              <a:rPr lang="en-US" sz="1050" dirty="0" smtClean="0"/>
              <a:t>(Phillips, Koehler, &amp; Rosenberg, 2016)</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31</a:t>
            </a:fld>
            <a:endParaRPr lang="en-US"/>
          </a:p>
        </p:txBody>
      </p:sp>
    </p:spTree>
    <p:extLst>
      <p:ext uri="{BB962C8B-B14F-4D97-AF65-F5344CB8AC3E}">
        <p14:creationId xmlns:p14="http://schemas.microsoft.com/office/powerpoint/2010/main" val="5064890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Instead of categorizing things by laboratory,</a:t>
            </a:r>
            <a:r>
              <a:rPr lang="en-US" baseline="0" dirty="0" smtClean="0"/>
              <a:t> individual work, etc., we categorized by these six categories which represent different data practices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32</a:t>
            </a:fld>
            <a:endParaRPr lang="en-US"/>
          </a:p>
        </p:txBody>
      </p:sp>
    </p:spTree>
    <p:extLst>
      <p:ext uri="{BB962C8B-B14F-4D97-AF65-F5344CB8AC3E}">
        <p14:creationId xmlns:p14="http://schemas.microsoft.com/office/powerpoint/2010/main" val="342953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33</a:t>
            </a:fld>
            <a:endParaRPr lang="en-US"/>
          </a:p>
        </p:txBody>
      </p:sp>
    </p:spTree>
    <p:extLst>
      <p:ext uri="{BB962C8B-B14F-4D97-AF65-F5344CB8AC3E}">
        <p14:creationId xmlns:p14="http://schemas.microsoft.com/office/powerpoint/2010/main" val="8497673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34</a:t>
            </a:fld>
            <a:endParaRPr lang="en-US"/>
          </a:p>
        </p:txBody>
      </p:sp>
    </p:spTree>
    <p:extLst>
      <p:ext uri="{BB962C8B-B14F-4D97-AF65-F5344CB8AC3E}">
        <p14:creationId xmlns:p14="http://schemas.microsoft.com/office/powerpoint/2010/main" val="5596637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35</a:t>
            </a:fld>
            <a:endParaRPr lang="en-US"/>
          </a:p>
        </p:txBody>
      </p:sp>
    </p:spTree>
    <p:extLst>
      <p:ext uri="{BB962C8B-B14F-4D97-AF65-F5344CB8AC3E}">
        <p14:creationId xmlns:p14="http://schemas.microsoft.com/office/powerpoint/2010/main" val="781317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you went to</a:t>
            </a:r>
            <a:r>
              <a:rPr lang="en-US" baseline="0" dirty="0" smtClean="0"/>
              <a:t> grad school</a:t>
            </a:r>
          </a:p>
          <a:p>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2</a:t>
            </a:fld>
            <a:endParaRPr lang="en-US"/>
          </a:p>
        </p:txBody>
      </p:sp>
    </p:spTree>
    <p:extLst>
      <p:ext uri="{BB962C8B-B14F-4D97-AF65-F5344CB8AC3E}">
        <p14:creationId xmlns:p14="http://schemas.microsoft.com/office/powerpoint/2010/main" val="1867062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36</a:t>
            </a:fld>
            <a:endParaRPr lang="en-US"/>
          </a:p>
        </p:txBody>
      </p:sp>
    </p:spTree>
    <p:extLst>
      <p:ext uri="{BB962C8B-B14F-4D97-AF65-F5344CB8AC3E}">
        <p14:creationId xmlns:p14="http://schemas.microsoft.com/office/powerpoint/2010/main" val="21149897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37</a:t>
            </a:fld>
            <a:endParaRPr lang="en-US"/>
          </a:p>
        </p:txBody>
      </p:sp>
    </p:spTree>
    <p:extLst>
      <p:ext uri="{BB962C8B-B14F-4D97-AF65-F5344CB8AC3E}">
        <p14:creationId xmlns:p14="http://schemas.microsoft.com/office/powerpoint/2010/main" val="8011563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Say more.  About individual work.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38</a:t>
            </a:fld>
            <a:endParaRPr lang="en-US"/>
          </a:p>
        </p:txBody>
      </p:sp>
    </p:spTree>
    <p:extLst>
      <p:ext uri="{BB962C8B-B14F-4D97-AF65-F5344CB8AC3E}">
        <p14:creationId xmlns:p14="http://schemas.microsoft.com/office/powerpoint/2010/main" val="9079192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39</a:t>
            </a:fld>
            <a:endParaRPr lang="en-US"/>
          </a:p>
        </p:txBody>
      </p:sp>
    </p:spTree>
    <p:extLst>
      <p:ext uri="{BB962C8B-B14F-4D97-AF65-F5344CB8AC3E}">
        <p14:creationId xmlns:p14="http://schemas.microsoft.com/office/powerpoint/2010/main" val="1924397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REMAKE THIS GRAPH BY CHOICE.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40</a:t>
            </a:fld>
            <a:endParaRPr lang="en-US"/>
          </a:p>
        </p:txBody>
      </p:sp>
    </p:spTree>
    <p:extLst>
      <p:ext uri="{BB962C8B-B14F-4D97-AF65-F5344CB8AC3E}">
        <p14:creationId xmlns:p14="http://schemas.microsoft.com/office/powerpoint/2010/main" val="20149316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41</a:t>
            </a:fld>
            <a:endParaRPr lang="en-US"/>
          </a:p>
        </p:txBody>
      </p:sp>
    </p:spTree>
    <p:extLst>
      <p:ext uri="{BB962C8B-B14F-4D97-AF65-F5344CB8AC3E}">
        <p14:creationId xmlns:p14="http://schemas.microsoft.com/office/powerpoint/2010/main" val="6823098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Laboratory activities in science can be highly engaging</a:t>
            </a:r>
          </a:p>
          <a:p>
            <a:r>
              <a:rPr lang="en-US" dirty="0" smtClean="0"/>
              <a:t>Choice—especially related to </a:t>
            </a:r>
            <a:r>
              <a:rPr lang="en-US" i="1" dirty="0" smtClean="0"/>
              <a:t>how</a:t>
            </a:r>
            <a:r>
              <a:rPr lang="en-US" dirty="0" smtClean="0"/>
              <a:t> students do laboratory activities and who determines how the activities is </a:t>
            </a:r>
            <a:r>
              <a:rPr lang="en-US" i="1" dirty="0" smtClean="0"/>
              <a:t>framed </a:t>
            </a:r>
            <a:r>
              <a:rPr lang="en-US" dirty="0" smtClean="0"/>
              <a:t>(choosing the purpose or topic)—is a key factor affecting how engaging laboratory activities are</a:t>
            </a:r>
          </a:p>
          <a:p>
            <a:r>
              <a:rPr lang="en-US" dirty="0" smtClean="0"/>
              <a:t>Person-in-context approach helped us to characterize distinct profiles of engagement</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42</a:t>
            </a:fld>
            <a:endParaRPr lang="en-US"/>
          </a:p>
        </p:txBody>
      </p:sp>
    </p:spTree>
    <p:extLst>
      <p:ext uri="{BB962C8B-B14F-4D97-AF65-F5344CB8AC3E}">
        <p14:creationId xmlns:p14="http://schemas.microsoft.com/office/powerpoint/2010/main" val="13126547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Demonstrate how data can be used to empower teachers and students.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What role</a:t>
            </a:r>
            <a:r>
              <a:rPr lang="en-US" baseline="0" dirty="0" smtClean="0"/>
              <a:t> this play</a:t>
            </a: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43</a:t>
            </a:fld>
            <a:endParaRPr lang="en-US"/>
          </a:p>
        </p:txBody>
      </p:sp>
    </p:spTree>
    <p:extLst>
      <p:ext uri="{BB962C8B-B14F-4D97-AF65-F5344CB8AC3E}">
        <p14:creationId xmlns:p14="http://schemas.microsoft.com/office/powerpoint/2010/main" val="3458360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solidFill>
                  <a:srgbClr val="000000"/>
                </a:solidFill>
                <a:latin typeface="HelveticaNeue" charset="0"/>
              </a:rPr>
              <a:t>Context and Participants: </a:t>
            </a:r>
          </a:p>
          <a:p>
            <a:r>
              <a:rPr lang="en-US" dirty="0" smtClean="0">
                <a:solidFill>
                  <a:srgbClr val="000000"/>
                </a:solidFill>
                <a:latin typeface="HelveticaNeue" charset="0"/>
              </a:rPr>
              <a:t>Nine summer STEM programs in urban areas in the Northeast</a:t>
            </a:r>
          </a:p>
          <a:p>
            <a:r>
              <a:rPr lang="en-US" dirty="0" smtClean="0">
                <a:solidFill>
                  <a:srgbClr val="000000"/>
                </a:solidFill>
                <a:latin typeface="HelveticaNeue" charset="0"/>
              </a:rPr>
              <a:t>Highly diverse (90% of youth from historically under-represented [in STEM] groups)</a:t>
            </a:r>
          </a:p>
          <a:p>
            <a:r>
              <a:rPr lang="en-US" dirty="0" smtClean="0">
                <a:solidFill>
                  <a:srgbClr val="000000"/>
                </a:solidFill>
                <a:latin typeface="HelveticaNeue" charset="0"/>
              </a:rPr>
              <a:t>204 youth, 2970 ESM responses</a:t>
            </a:r>
          </a:p>
        </p:txBody>
      </p:sp>
      <p:sp>
        <p:nvSpPr>
          <p:cNvPr id="4" name="Slide Number Placeholder 3"/>
          <p:cNvSpPr>
            <a:spLocks noGrp="1"/>
          </p:cNvSpPr>
          <p:nvPr>
            <p:ph type="sldNum" sz="quarter" idx="10"/>
          </p:nvPr>
        </p:nvSpPr>
        <p:spPr/>
        <p:txBody>
          <a:bodyPr/>
          <a:lstStyle/>
          <a:p>
            <a:fld id="{03B05A7B-0B3D-5342-87EA-AE22C601F6D1}" type="slidenum">
              <a:rPr lang="en-US" smtClean="0"/>
              <a:t>44</a:t>
            </a:fld>
            <a:endParaRPr lang="en-US"/>
          </a:p>
        </p:txBody>
      </p:sp>
    </p:spTree>
    <p:extLst>
      <p:ext uri="{BB962C8B-B14F-4D97-AF65-F5344CB8AC3E}">
        <p14:creationId xmlns:p14="http://schemas.microsoft.com/office/powerpoint/2010/main" val="3088750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Demonstrate how data can be used to empower teachers and students.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What role</a:t>
            </a:r>
            <a:r>
              <a:rPr lang="en-US" baseline="0" dirty="0" smtClean="0"/>
              <a:t> this play</a:t>
            </a: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45</a:t>
            </a:fld>
            <a:endParaRPr lang="en-US"/>
          </a:p>
        </p:txBody>
      </p:sp>
    </p:spTree>
    <p:extLst>
      <p:ext uri="{BB962C8B-B14F-4D97-AF65-F5344CB8AC3E}">
        <p14:creationId xmlns:p14="http://schemas.microsoft.com/office/powerpoint/2010/main" val="1233153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talking about agency</a:t>
            </a:r>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4</a:t>
            </a:fld>
            <a:endParaRPr lang="en-US"/>
          </a:p>
        </p:txBody>
      </p:sp>
    </p:spTree>
    <p:extLst>
      <p:ext uri="{BB962C8B-B14F-4D97-AF65-F5344CB8AC3E}">
        <p14:creationId xmlns:p14="http://schemas.microsoft.com/office/powerpoint/2010/main" val="11441682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Like the previous study, the data we used to answer this question was ESM.</a:t>
            </a: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46</a:t>
            </a:fld>
            <a:endParaRPr lang="en-US"/>
          </a:p>
        </p:txBody>
      </p:sp>
    </p:spTree>
    <p:extLst>
      <p:ext uri="{BB962C8B-B14F-4D97-AF65-F5344CB8AC3E}">
        <p14:creationId xmlns:p14="http://schemas.microsoft.com/office/powerpoint/2010/main" val="15578116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smtClean="0">
              <a:solidFill>
                <a:srgbClr val="000000"/>
              </a:solidFill>
              <a:latin typeface="HelveticaNeue" charset="0"/>
            </a:endParaRPr>
          </a:p>
          <a:p>
            <a:pPr marL="0" indent="0">
              <a:buNone/>
            </a:pPr>
            <a:r>
              <a:rPr lang="en-US" dirty="0" smtClean="0">
                <a:solidFill>
                  <a:srgbClr val="000000"/>
                </a:solidFill>
                <a:latin typeface="HelveticaNeue" charset="0"/>
              </a:rPr>
              <a:t>Measures:</a:t>
            </a:r>
          </a:p>
          <a:p>
            <a:r>
              <a:rPr lang="en-US" dirty="0" smtClean="0">
                <a:solidFill>
                  <a:srgbClr val="000000"/>
                </a:solidFill>
                <a:latin typeface="HelveticaNeue" charset="0"/>
              </a:rPr>
              <a:t>ESM self-reports for cognitive, behavioral, and affective and perceptions of challenge and competence</a:t>
            </a:r>
          </a:p>
          <a:p>
            <a:r>
              <a:rPr lang="en-US" dirty="0" smtClean="0">
                <a:solidFill>
                  <a:srgbClr val="000000"/>
                </a:solidFill>
                <a:latin typeface="HelveticaNeue" charset="0"/>
              </a:rPr>
              <a:t>Video-recordings of activities</a:t>
            </a:r>
          </a:p>
          <a:p>
            <a:r>
              <a:rPr lang="en-US" dirty="0" smtClean="0">
                <a:solidFill>
                  <a:srgbClr val="000000"/>
                </a:solidFill>
                <a:latin typeface="HelveticaNeue" charset="0"/>
              </a:rPr>
              <a:t>Pre-program measures of interest</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47</a:t>
            </a:fld>
            <a:endParaRPr lang="en-US"/>
          </a:p>
        </p:txBody>
      </p:sp>
    </p:spTree>
    <p:extLst>
      <p:ext uri="{BB962C8B-B14F-4D97-AF65-F5344CB8AC3E}">
        <p14:creationId xmlns:p14="http://schemas.microsoft.com/office/powerpoint/2010/main" val="12829397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Instead of categorizing things by laboratory,</a:t>
            </a:r>
            <a:r>
              <a:rPr lang="en-US" baseline="0" dirty="0" smtClean="0"/>
              <a:t> individual work, etc., we categorized by these six categories which represent different data practices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48</a:t>
            </a:fld>
            <a:endParaRPr lang="en-US"/>
          </a:p>
        </p:txBody>
      </p:sp>
    </p:spTree>
    <p:extLst>
      <p:ext uri="{BB962C8B-B14F-4D97-AF65-F5344CB8AC3E}">
        <p14:creationId xmlns:p14="http://schemas.microsoft.com/office/powerpoint/2010/main" val="17217413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Do whatever you did in Study one to present these</a:t>
            </a:r>
            <a:r>
              <a:rPr lang="en-US" baseline="0" dirty="0" smtClean="0"/>
              <a:t> profiles. (Breaking into 6 slides, and 7</a:t>
            </a:r>
            <a:r>
              <a:rPr lang="en-US" baseline="30000" dirty="0" smtClean="0"/>
              <a:t>th</a:t>
            </a:r>
            <a:r>
              <a:rPr lang="en-US" baseline="0" dirty="0" smtClean="0"/>
              <a:t> that puts them back together)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49</a:t>
            </a:fld>
            <a:endParaRPr lang="en-US"/>
          </a:p>
        </p:txBody>
      </p:sp>
    </p:spTree>
    <p:extLst>
      <p:ext uri="{BB962C8B-B14F-4D97-AF65-F5344CB8AC3E}">
        <p14:creationId xmlns:p14="http://schemas.microsoft.com/office/powerpoint/2010/main" val="5807925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Mention more general</a:t>
            </a:r>
            <a:r>
              <a:rPr lang="en-US" baseline="0" dirty="0" smtClean="0"/>
              <a:t> findings</a:t>
            </a: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50</a:t>
            </a:fld>
            <a:endParaRPr lang="en-US"/>
          </a:p>
        </p:txBody>
      </p:sp>
    </p:spTree>
    <p:extLst>
      <p:ext uri="{BB962C8B-B14F-4D97-AF65-F5344CB8AC3E}">
        <p14:creationId xmlns:p14="http://schemas.microsoft.com/office/powerpoint/2010/main" val="389300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REMAKE THIS GRAPH BY DATA PRACTICE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51</a:t>
            </a:fld>
            <a:endParaRPr lang="en-US"/>
          </a:p>
        </p:txBody>
      </p:sp>
    </p:spTree>
    <p:extLst>
      <p:ext uri="{BB962C8B-B14F-4D97-AF65-F5344CB8AC3E}">
        <p14:creationId xmlns:p14="http://schemas.microsoft.com/office/powerpoint/2010/main" val="13242476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6</a:t>
            </a:r>
            <a:r>
              <a:rPr lang="en-US" baseline="0" dirty="0" smtClean="0"/>
              <a:t> profiles, model 2, estimated in </a:t>
            </a:r>
            <a:r>
              <a:rPr lang="en-US" baseline="0" dirty="0" err="1" smtClean="0"/>
              <a:t>Mplus</a:t>
            </a:r>
            <a:r>
              <a:rPr lang="en-US" baseline="0" dirty="0" smtClean="0"/>
              <a:t> via </a:t>
            </a:r>
            <a:r>
              <a:rPr lang="en-US" baseline="0" dirty="0" err="1" smtClean="0"/>
              <a:t>tidyLPA</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Change</a:t>
            </a:r>
            <a:r>
              <a:rPr lang="en-US" baseline="0" dirty="0" smtClean="0"/>
              <a:t> the order of the clustered variables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Need to name the profiles</a:t>
            </a: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52</a:t>
            </a:fld>
            <a:endParaRPr lang="en-US"/>
          </a:p>
        </p:txBody>
      </p:sp>
    </p:spTree>
    <p:extLst>
      <p:ext uri="{BB962C8B-B14F-4D97-AF65-F5344CB8AC3E}">
        <p14:creationId xmlns:p14="http://schemas.microsoft.com/office/powerpoint/2010/main" val="17866207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Combine</a:t>
            </a:r>
            <a:r>
              <a:rPr lang="en-US" baseline="0" dirty="0" smtClean="0"/>
              <a:t> the three previous slides into to two.  Make clear statements that will impress the audience.  Aim to impress a 12</a:t>
            </a:r>
            <a:r>
              <a:rPr lang="en-US" baseline="30000" dirty="0" smtClean="0"/>
              <a:t>th</a:t>
            </a:r>
            <a:r>
              <a:rPr lang="en-US" baseline="0" dirty="0" smtClean="0"/>
              <a:t> grader.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53</a:t>
            </a:fld>
            <a:endParaRPr lang="en-US"/>
          </a:p>
        </p:txBody>
      </p:sp>
    </p:spTree>
    <p:extLst>
      <p:ext uri="{BB962C8B-B14F-4D97-AF65-F5344CB8AC3E}">
        <p14:creationId xmlns:p14="http://schemas.microsoft.com/office/powerpoint/2010/main" val="11817051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56</a:t>
            </a:fld>
            <a:endParaRPr lang="en-US"/>
          </a:p>
        </p:txBody>
      </p:sp>
    </p:spTree>
    <p:extLst>
      <p:ext uri="{BB962C8B-B14F-4D97-AF65-F5344CB8AC3E}">
        <p14:creationId xmlns:p14="http://schemas.microsoft.com/office/powerpoint/2010/main" val="1524794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57</a:t>
            </a:fld>
            <a:endParaRPr lang="en-US"/>
          </a:p>
        </p:txBody>
      </p:sp>
    </p:spTree>
    <p:extLst>
      <p:ext uri="{BB962C8B-B14F-4D97-AF65-F5344CB8AC3E}">
        <p14:creationId xmlns:p14="http://schemas.microsoft.com/office/powerpoint/2010/main" val="13019422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can see, I have a lot of questions and interests about the</a:t>
            </a:r>
            <a:r>
              <a:rPr lang="en-US" baseline="0" dirty="0" smtClean="0"/>
              <a:t> use of data in science education research, teaching, and learning.   I obviously can’t talk about all of these questions today, but I will,</a:t>
            </a:r>
          </a:p>
          <a:p>
            <a:endParaRPr lang="en-US" baseline="0" dirty="0" smtClean="0"/>
          </a:p>
          <a:p>
            <a:r>
              <a:rPr lang="en-US" baseline="0" dirty="0" smtClean="0"/>
              <a:t>Touch on some of them briefly,</a:t>
            </a:r>
          </a:p>
          <a:p>
            <a:r>
              <a:rPr lang="en-US" baseline="0" dirty="0" smtClean="0"/>
              <a:t>And later, I’ll go into some considerable depth on one of them.</a:t>
            </a:r>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6</a:t>
            </a:fld>
            <a:endParaRPr lang="en-US"/>
          </a:p>
        </p:txBody>
      </p:sp>
    </p:spTree>
    <p:extLst>
      <p:ext uri="{BB962C8B-B14F-4D97-AF65-F5344CB8AC3E}">
        <p14:creationId xmlns:p14="http://schemas.microsoft.com/office/powerpoint/2010/main" val="93666601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03B05A7B-0B3D-5342-87EA-AE22C601F6D1}" type="slidenum">
              <a:rPr lang="en-US" smtClean="0"/>
              <a:t>58</a:t>
            </a:fld>
            <a:endParaRPr lang="en-US"/>
          </a:p>
        </p:txBody>
      </p:sp>
    </p:spTree>
    <p:extLst>
      <p:ext uri="{BB962C8B-B14F-4D97-AF65-F5344CB8AC3E}">
        <p14:creationId xmlns:p14="http://schemas.microsoft.com/office/powerpoint/2010/main" val="9923261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Demonstrate how data can be used to empower teachers and students.</a:t>
            </a:r>
          </a:p>
        </p:txBody>
      </p:sp>
      <p:sp>
        <p:nvSpPr>
          <p:cNvPr id="4" name="Slide Number Placeholder 3"/>
          <p:cNvSpPr>
            <a:spLocks noGrp="1"/>
          </p:cNvSpPr>
          <p:nvPr>
            <p:ph type="sldNum" sz="quarter" idx="10"/>
          </p:nvPr>
        </p:nvSpPr>
        <p:spPr/>
        <p:txBody>
          <a:bodyPr/>
          <a:lstStyle/>
          <a:p>
            <a:fld id="{03B05A7B-0B3D-5342-87EA-AE22C601F6D1}" type="slidenum">
              <a:rPr lang="en-US" smtClean="0"/>
              <a:t>59</a:t>
            </a:fld>
            <a:endParaRPr lang="en-US"/>
          </a:p>
        </p:txBody>
      </p:sp>
    </p:spTree>
    <p:extLst>
      <p:ext uri="{BB962C8B-B14F-4D97-AF65-F5344CB8AC3E}">
        <p14:creationId xmlns:p14="http://schemas.microsoft.com/office/powerpoint/2010/main" val="26950001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Demonstrate how data can be used to empower teachers and students.</a:t>
            </a:r>
          </a:p>
        </p:txBody>
      </p:sp>
      <p:sp>
        <p:nvSpPr>
          <p:cNvPr id="4" name="Slide Number Placeholder 3"/>
          <p:cNvSpPr>
            <a:spLocks noGrp="1"/>
          </p:cNvSpPr>
          <p:nvPr>
            <p:ph type="sldNum" sz="quarter" idx="10"/>
          </p:nvPr>
        </p:nvSpPr>
        <p:spPr/>
        <p:txBody>
          <a:bodyPr/>
          <a:lstStyle/>
          <a:p>
            <a:fld id="{03B05A7B-0B3D-5342-87EA-AE22C601F6D1}" type="slidenum">
              <a:rPr lang="en-US" smtClean="0"/>
              <a:t>60</a:t>
            </a:fld>
            <a:endParaRPr lang="en-US"/>
          </a:p>
        </p:txBody>
      </p:sp>
    </p:spTree>
    <p:extLst>
      <p:ext uri="{BB962C8B-B14F-4D97-AF65-F5344CB8AC3E}">
        <p14:creationId xmlns:p14="http://schemas.microsoft.com/office/powerpoint/2010/main" val="721814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can see, I have a lot of questions and interests about the</a:t>
            </a:r>
            <a:r>
              <a:rPr lang="en-US" baseline="0" dirty="0" smtClean="0"/>
              <a:t> use of data in science education research, teaching, and learning.   I obviously can’t talk about all of these questions today, but I will,</a:t>
            </a:r>
          </a:p>
          <a:p>
            <a:endParaRPr lang="en-US" baseline="0" dirty="0" smtClean="0"/>
          </a:p>
          <a:p>
            <a:r>
              <a:rPr lang="en-US" baseline="0" dirty="0" smtClean="0"/>
              <a:t>Touch on some of them briefly,</a:t>
            </a:r>
          </a:p>
          <a:p>
            <a:r>
              <a:rPr lang="en-US" baseline="0" dirty="0" smtClean="0"/>
              <a:t>And later, I’ll go into some considerable depth on one of them.</a:t>
            </a:r>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7</a:t>
            </a:fld>
            <a:endParaRPr lang="en-US"/>
          </a:p>
        </p:txBody>
      </p:sp>
    </p:spTree>
    <p:extLst>
      <p:ext uri="{BB962C8B-B14F-4D97-AF65-F5344CB8AC3E}">
        <p14:creationId xmlns:p14="http://schemas.microsoft.com/office/powerpoint/2010/main" val="10582642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can see, I have a lot of questions and interests about the</a:t>
            </a:r>
            <a:r>
              <a:rPr lang="en-US" baseline="0" dirty="0" smtClean="0"/>
              <a:t> use of data in science education research, teaching, and learning.   I obviously can’t talk about all of these questions today, but I will,</a:t>
            </a:r>
          </a:p>
          <a:p>
            <a:endParaRPr lang="en-US" baseline="0" dirty="0" smtClean="0"/>
          </a:p>
          <a:p>
            <a:r>
              <a:rPr lang="en-US" baseline="0" dirty="0" smtClean="0"/>
              <a:t>Touch on some of them briefly,</a:t>
            </a:r>
          </a:p>
          <a:p>
            <a:r>
              <a:rPr lang="en-US" baseline="0" dirty="0" smtClean="0"/>
              <a:t>And later, I’ll go into some considerable depth on one of them.</a:t>
            </a:r>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8</a:t>
            </a:fld>
            <a:endParaRPr lang="en-US"/>
          </a:p>
        </p:txBody>
      </p:sp>
    </p:spTree>
    <p:extLst>
      <p:ext uri="{BB962C8B-B14F-4D97-AF65-F5344CB8AC3E}">
        <p14:creationId xmlns:p14="http://schemas.microsoft.com/office/powerpoint/2010/main" val="400628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rest of this talk, I want to zoom in one particular set of questions.</a:t>
            </a:r>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20</a:t>
            </a:fld>
            <a:endParaRPr lang="en-US"/>
          </a:p>
        </p:txBody>
      </p:sp>
    </p:spTree>
    <p:extLst>
      <p:ext uri="{BB962C8B-B14F-4D97-AF65-F5344CB8AC3E}">
        <p14:creationId xmlns:p14="http://schemas.microsoft.com/office/powerpoint/2010/main" val="1745256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21</a:t>
            </a:fld>
            <a:endParaRPr lang="en-US"/>
          </a:p>
        </p:txBody>
      </p:sp>
    </p:spTree>
    <p:extLst>
      <p:ext uri="{BB962C8B-B14F-4D97-AF65-F5344CB8AC3E}">
        <p14:creationId xmlns:p14="http://schemas.microsoft.com/office/powerpoint/2010/main" val="2040014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B05A7B-0B3D-5342-87EA-AE22C601F6D1}" type="slidenum">
              <a:rPr lang="en-US" smtClean="0"/>
              <a:t>25</a:t>
            </a:fld>
            <a:endParaRPr lang="en-US"/>
          </a:p>
        </p:txBody>
      </p:sp>
    </p:spTree>
    <p:extLst>
      <p:ext uri="{BB962C8B-B14F-4D97-AF65-F5344CB8AC3E}">
        <p14:creationId xmlns:p14="http://schemas.microsoft.com/office/powerpoint/2010/main" val="207195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dirty="0"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49DC60CD-B33B-9A49-A8B3-F0E039A44BFE}" type="datetimeFigureOut">
              <a:rPr lang="en-US" smtClean="0"/>
              <a:t>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AD495-2116-384A-A10B-D2E504D1FB66}"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9DC60CD-B33B-9A49-A8B3-F0E039A44BFE}" type="datetimeFigureOut">
              <a:rPr lang="en-US" smtClean="0"/>
              <a:t>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AD495-2116-384A-A10B-D2E504D1FB6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9DC60CD-B33B-9A49-A8B3-F0E039A44BFE}" type="datetimeFigureOut">
              <a:rPr lang="en-US" smtClean="0"/>
              <a:t>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AD495-2116-384A-A10B-D2E504D1FB6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49DC60CD-B33B-9A49-A8B3-F0E039A44BFE}" type="datetimeFigureOut">
              <a:rPr lang="en-US" smtClean="0"/>
              <a:t>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AD495-2116-384A-A10B-D2E504D1FB66}" type="slidenum">
              <a:rPr lang="en-US" smtClean="0"/>
              <a:t>‹#›</a:t>
            </a:fld>
            <a:endParaRPr lang="en-US"/>
          </a:p>
        </p:txBody>
      </p:sp>
      <p:sp>
        <p:nvSpPr>
          <p:cNvPr id="7" name="TextBox 6"/>
          <p:cNvSpPr txBox="1"/>
          <p:nvPr userDrawn="1"/>
        </p:nvSpPr>
        <p:spPr>
          <a:xfrm>
            <a:off x="135172" y="159026"/>
            <a:ext cx="184731" cy="369332"/>
          </a:xfrm>
          <a:prstGeom prst="rect">
            <a:avLst/>
          </a:prstGeom>
          <a:noFill/>
        </p:spPr>
        <p:txBody>
          <a:bodyPr wrap="none" rtlCol="0">
            <a:spAutoFit/>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9DC60CD-B33B-9A49-A8B3-F0E039A44BFE}" type="datetimeFigureOut">
              <a:rPr lang="en-US" smtClean="0"/>
              <a:t>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AD495-2116-384A-A10B-D2E504D1FB66}"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9DC60CD-B33B-9A49-A8B3-F0E039A44BFE}" type="datetimeFigureOut">
              <a:rPr lang="en-US" smtClean="0"/>
              <a:t>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5AD495-2116-384A-A10B-D2E504D1FB6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9DC60CD-B33B-9A49-A8B3-F0E039A44BFE}" type="datetimeFigureOut">
              <a:rPr lang="en-US" smtClean="0"/>
              <a:t>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5AD495-2116-384A-A10B-D2E504D1FB66}"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49DC60CD-B33B-9A49-A8B3-F0E039A44BFE}" type="datetimeFigureOut">
              <a:rPr lang="en-US" smtClean="0"/>
              <a:t>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5AD495-2116-384A-A10B-D2E504D1FB6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DC60CD-B33B-9A49-A8B3-F0E039A44BFE}" type="datetimeFigureOut">
              <a:rPr lang="en-US" smtClean="0"/>
              <a:t>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5AD495-2116-384A-A10B-D2E504D1FB6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9DC60CD-B33B-9A49-A8B3-F0E039A44BFE}" type="datetimeFigureOut">
              <a:rPr lang="en-US" smtClean="0"/>
              <a:t>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5AD495-2116-384A-A10B-D2E504D1FB66}"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9DC60CD-B33B-9A49-A8B3-F0E039A44BFE}" type="datetimeFigureOut">
              <a:rPr lang="en-US" smtClean="0"/>
              <a:t>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5AD495-2116-384A-A10B-D2E504D1FB6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49DC60CD-B33B-9A49-A8B3-F0E039A44BFE}" type="datetimeFigureOut">
              <a:rPr lang="en-US" smtClean="0"/>
              <a:t>1/20/18</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735AD495-2116-384A-A10B-D2E504D1FB66}" type="slidenum">
              <a:rPr lang="en-US" smtClean="0"/>
              <a:t>‹#›</a:t>
            </a:fld>
            <a:endParaRPr lang="en-US"/>
          </a:p>
        </p:txBody>
      </p:sp>
      <p:graphicFrame>
        <p:nvGraphicFramePr>
          <p:cNvPr id="9" name="Table 8"/>
          <p:cNvGraphicFramePr>
            <a:graphicFrameLocks noGrp="1"/>
          </p:cNvGraphicFramePr>
          <p:nvPr userDrawn="1">
            <p:extLst>
              <p:ext uri="{D42A27DB-BD31-4B8C-83A1-F6EECF244321}">
                <p14:modId xmlns:p14="http://schemas.microsoft.com/office/powerpoint/2010/main" val="1260546822"/>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000" kern="1200" spc="-100" baseline="0">
          <a:solidFill>
            <a:schemeClr val="tx1"/>
          </a:solidFill>
          <a:latin typeface="Helvetica Neue" charset="0"/>
          <a:ea typeface="Helvetica Neue" charset="0"/>
          <a:cs typeface="Helvetica Neue" charset="0"/>
        </a:defRPr>
      </a:lvl1pPr>
    </p:titleStyle>
    <p:bodyStyle>
      <a:lvl1pPr marL="182880" indent="-182880" algn="l" defTabSz="914400" rtl="0" eaLnBrk="1" latinLnBrk="0" hangingPunct="1">
        <a:spcBef>
          <a:spcPct val="20000"/>
        </a:spcBef>
        <a:buClr>
          <a:schemeClr val="tx1"/>
        </a:buClr>
        <a:buSzPct val="85000"/>
        <a:buFont typeface="Arial" pitchFamily="34" charset="0"/>
        <a:buChar char="•"/>
        <a:defRPr sz="2400" kern="1200">
          <a:solidFill>
            <a:schemeClr val="tx1"/>
          </a:solidFill>
          <a:latin typeface="Helvetica Neue" charset="0"/>
          <a:ea typeface="Helvetica Neue" charset="0"/>
          <a:cs typeface="Helvetica Neue" charset="0"/>
        </a:defRPr>
      </a:lvl1pPr>
      <a:lvl2pPr marL="457200" indent="-182880" algn="l" defTabSz="914400" rtl="0" eaLnBrk="1" latinLnBrk="0" hangingPunct="1">
        <a:spcBef>
          <a:spcPct val="20000"/>
        </a:spcBef>
        <a:buClr>
          <a:schemeClr val="tx1"/>
        </a:buClr>
        <a:buSzPct val="85000"/>
        <a:buFont typeface="Arial" pitchFamily="34" charset="0"/>
        <a:buChar char="•"/>
        <a:defRPr sz="2000" kern="1200">
          <a:solidFill>
            <a:schemeClr val="tx1"/>
          </a:solidFill>
          <a:latin typeface="Helvetica Neue" charset="0"/>
          <a:ea typeface="Helvetica Neue" charset="0"/>
          <a:cs typeface="Helvetica Neue" charset="0"/>
        </a:defRPr>
      </a:lvl2pPr>
      <a:lvl3pPr marL="731520" indent="-182880" algn="l" defTabSz="914400" rtl="0" eaLnBrk="1" latinLnBrk="0" hangingPunct="1">
        <a:spcBef>
          <a:spcPct val="20000"/>
        </a:spcBef>
        <a:buClr>
          <a:schemeClr val="tx1"/>
        </a:buClr>
        <a:buSzPct val="90000"/>
        <a:buFont typeface="Arial" pitchFamily="34" charset="0"/>
        <a:buChar char="•"/>
        <a:defRPr sz="1800" kern="1200">
          <a:solidFill>
            <a:schemeClr val="tx1"/>
          </a:solidFill>
          <a:latin typeface="Helvetica Neue" charset="0"/>
          <a:ea typeface="Helvetica Neue" charset="0"/>
          <a:cs typeface="Helvetica Neue" charset="0"/>
        </a:defRPr>
      </a:lvl3pPr>
      <a:lvl4pPr marL="1005840" indent="-182880" algn="l" defTabSz="914400" rtl="0" eaLnBrk="1" latinLnBrk="0" hangingPunct="1">
        <a:spcBef>
          <a:spcPct val="20000"/>
        </a:spcBef>
        <a:buClr>
          <a:schemeClr val="tx1"/>
        </a:buClr>
        <a:buFont typeface="Arial" pitchFamily="34" charset="0"/>
        <a:buChar char="•"/>
        <a:defRPr sz="1600" kern="1200">
          <a:solidFill>
            <a:schemeClr val="tx1"/>
          </a:solidFill>
          <a:latin typeface="Helvetica Neue" charset="0"/>
          <a:ea typeface="Helvetica Neue" charset="0"/>
          <a:cs typeface="Helvetica Neue" charset="0"/>
        </a:defRPr>
      </a:lvl4pPr>
      <a:lvl5pPr marL="1188720" indent="-137160" algn="l" defTabSz="914400" rtl="0" eaLnBrk="1" latinLnBrk="0" hangingPunct="1">
        <a:spcBef>
          <a:spcPct val="20000"/>
        </a:spcBef>
        <a:buClr>
          <a:schemeClr val="tx1"/>
        </a:buClr>
        <a:buSzPct val="100000"/>
        <a:buFont typeface="Arial" pitchFamily="34" charset="0"/>
        <a:buChar char="•"/>
        <a:defRPr sz="1400" kern="1200" baseline="0">
          <a:solidFill>
            <a:schemeClr val="tx1"/>
          </a:solidFill>
          <a:latin typeface="Helvetica Neue" charset="0"/>
          <a:ea typeface="Helvetica Neue" charset="0"/>
          <a:cs typeface="Helvetica Neue" charset="0"/>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2.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59.xml.rels><?xml version="1.0" encoding="UTF-8" standalone="yes"?>
<Relationships xmlns="http://schemas.openxmlformats.org/package/2006/relationships"><Relationship Id="rId3" Type="http://schemas.openxmlformats.org/officeDocument/2006/relationships/hyperlink" Target="mailto:jrosen@msu.edu)" TargetMode="External"/><Relationship Id="rId4" Type="http://schemas.openxmlformats.org/officeDocument/2006/relationships/hyperlink" Target="http://jmichaelrosenberg.com/" TargetMode="External"/><Relationship Id="rId5" Type="http://schemas.openxmlformats.org/officeDocument/2006/relationships/hyperlink" Target="http://twitter.com/jrosenberg6432" TargetMode="External"/><Relationship Id="rId6"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35997" y="3262247"/>
            <a:ext cx="8214744" cy="369332"/>
          </a:xfrm>
          <a:prstGeom prst="rect">
            <a:avLst/>
          </a:prstGeom>
          <a:solidFill>
            <a:schemeClr val="bg1"/>
          </a:solidFill>
        </p:spPr>
        <p:txBody>
          <a:bodyPr wrap="square" rtlCol="0">
            <a:spAutoFit/>
          </a:bodyPr>
          <a:lstStyle/>
          <a:p>
            <a:endParaRPr lang="en-US" dirty="0"/>
          </a:p>
        </p:txBody>
      </p:sp>
      <p:sp>
        <p:nvSpPr>
          <p:cNvPr id="3" name="Subtitle 2"/>
          <p:cNvSpPr>
            <a:spLocks noGrp="1"/>
          </p:cNvSpPr>
          <p:nvPr>
            <p:ph type="subTitle" idx="1"/>
          </p:nvPr>
        </p:nvSpPr>
        <p:spPr>
          <a:xfrm>
            <a:off x="224652" y="4188558"/>
            <a:ext cx="8688469" cy="2433884"/>
          </a:xfrm>
          <a:ln>
            <a:noFill/>
          </a:ln>
        </p:spPr>
        <p:txBody>
          <a:bodyPr>
            <a:normAutofit/>
          </a:bodyPr>
          <a:lstStyle/>
          <a:p>
            <a:r>
              <a:rPr lang="en-US" dirty="0" smtClean="0">
                <a:solidFill>
                  <a:schemeClr val="tx1"/>
                </a:solidFill>
                <a:latin typeface="Helvetica Neue" charset="0"/>
                <a:ea typeface="Helvetica Neue" charset="0"/>
                <a:cs typeface="Helvetica Neue" charset="0"/>
              </a:rPr>
              <a:t>Joshua M. Rosenberg, Doctoral Candidate</a:t>
            </a:r>
          </a:p>
          <a:p>
            <a:r>
              <a:rPr lang="en-US" dirty="0" smtClean="0">
                <a:solidFill>
                  <a:schemeClr val="tx1"/>
                </a:solidFill>
                <a:latin typeface="Helvetica Neue" charset="0"/>
                <a:ea typeface="Helvetica Neue" charset="0"/>
                <a:cs typeface="Helvetica Neue" charset="0"/>
              </a:rPr>
              <a:t>Michigan State University</a:t>
            </a:r>
          </a:p>
          <a:p>
            <a:endParaRPr lang="en-US" dirty="0">
              <a:solidFill>
                <a:schemeClr val="tx1"/>
              </a:solidFill>
              <a:latin typeface="Helvetica Neue" charset="0"/>
              <a:ea typeface="Helvetica Neue" charset="0"/>
              <a:cs typeface="Helvetica Neue" charset="0"/>
            </a:endParaRPr>
          </a:p>
          <a:p>
            <a:r>
              <a:rPr lang="en-US" sz="1800" dirty="0" smtClean="0">
                <a:solidFill>
                  <a:schemeClr val="tx1"/>
                </a:solidFill>
                <a:latin typeface="Helvetica Neue" charset="0"/>
                <a:ea typeface="Helvetica Neue" charset="0"/>
                <a:cs typeface="Helvetica Neue" charset="0"/>
              </a:rPr>
              <a:t>January 24th, 2018</a:t>
            </a:r>
          </a:p>
          <a:p>
            <a:r>
              <a:rPr lang="en-US" sz="1800" dirty="0" smtClean="0">
                <a:solidFill>
                  <a:schemeClr val="tx1"/>
                </a:solidFill>
                <a:latin typeface="Helvetica Neue" charset="0"/>
                <a:ea typeface="Helvetica Neue" charset="0"/>
                <a:cs typeface="Helvetica Neue" charset="0"/>
              </a:rPr>
              <a:t>University of Tennessee, Knoxville</a:t>
            </a:r>
          </a:p>
          <a:p>
            <a:r>
              <a:rPr lang="en-US" sz="1800" dirty="0">
                <a:solidFill>
                  <a:schemeClr val="tx1"/>
                </a:solidFill>
                <a:latin typeface="Helvetica Neue" charset="0"/>
                <a:ea typeface="Helvetica Neue" charset="0"/>
                <a:cs typeface="Helvetica Neue" charset="0"/>
              </a:rPr>
              <a:t>Department of Theory and Practice of Teacher Education </a:t>
            </a:r>
          </a:p>
        </p:txBody>
      </p:sp>
      <p:sp>
        <p:nvSpPr>
          <p:cNvPr id="12" name="Rectangle 11"/>
          <p:cNvSpPr/>
          <p:nvPr/>
        </p:nvSpPr>
        <p:spPr>
          <a:xfrm>
            <a:off x="-6226" y="5209962"/>
            <a:ext cx="7624265" cy="102223"/>
          </a:xfrm>
          <a:prstGeom prst="rect">
            <a:avLst/>
          </a:prstGeom>
          <a:solidFill>
            <a:srgbClr val="1845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689B9"/>
              </a:solidFill>
            </a:endParaRPr>
          </a:p>
        </p:txBody>
      </p:sp>
      <p:sp>
        <p:nvSpPr>
          <p:cNvPr id="13" name="Rectangle 12"/>
          <p:cNvSpPr/>
          <p:nvPr/>
        </p:nvSpPr>
        <p:spPr>
          <a:xfrm>
            <a:off x="0" y="360464"/>
            <a:ext cx="9144000" cy="1107470"/>
          </a:xfrm>
          <a:prstGeom prst="rect">
            <a:avLst/>
          </a:prstGeom>
          <a:solidFill>
            <a:srgbClr val="1845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18453B"/>
              </a:solidFill>
            </a:endParaRPr>
          </a:p>
        </p:txBody>
      </p:sp>
      <p:sp>
        <p:nvSpPr>
          <p:cNvPr id="28" name="TextBox 27"/>
          <p:cNvSpPr txBox="1"/>
          <p:nvPr/>
        </p:nvSpPr>
        <p:spPr>
          <a:xfrm>
            <a:off x="0" y="2251698"/>
            <a:ext cx="9172662" cy="369332"/>
          </a:xfrm>
          <a:prstGeom prst="rect">
            <a:avLst/>
          </a:prstGeom>
          <a:solidFill>
            <a:schemeClr val="bg1"/>
          </a:solidFill>
        </p:spPr>
        <p:txBody>
          <a:bodyPr wrap="square" rtlCol="0">
            <a:spAutoFit/>
          </a:bodyPr>
          <a:lstStyle/>
          <a:p>
            <a:endParaRPr lang="en-US" dirty="0"/>
          </a:p>
        </p:txBody>
      </p:sp>
      <p:sp>
        <p:nvSpPr>
          <p:cNvPr id="2" name="Title 1"/>
          <p:cNvSpPr>
            <a:spLocks noGrp="1"/>
          </p:cNvSpPr>
          <p:nvPr>
            <p:ph type="ctrTitle"/>
          </p:nvPr>
        </p:nvSpPr>
        <p:spPr>
          <a:xfrm>
            <a:off x="-6227" y="2191550"/>
            <a:ext cx="9150226" cy="1213244"/>
          </a:xfrm>
        </p:spPr>
        <p:txBody>
          <a:bodyPr>
            <a:normAutofit fontScale="90000"/>
          </a:bodyPr>
          <a:lstStyle/>
          <a:p>
            <a:pPr algn="ctr"/>
            <a:r>
              <a:rPr lang="en-US" sz="3600" dirty="0">
                <a:solidFill>
                  <a:srgbClr val="000000"/>
                </a:solidFill>
              </a:rPr>
              <a:t>Thinking of and with data: </a:t>
            </a:r>
            <a:r>
              <a:rPr lang="en-US" sz="3600" dirty="0" smtClean="0">
                <a:solidFill>
                  <a:srgbClr val="000000"/>
                </a:solidFill>
              </a:rPr>
              <a:t>How </a:t>
            </a:r>
            <a:r>
              <a:rPr lang="en-US" sz="3600" dirty="0">
                <a:solidFill>
                  <a:srgbClr val="000000"/>
                </a:solidFill>
              </a:rPr>
              <a:t>students and teachers (and researchers) </a:t>
            </a:r>
            <a:r>
              <a:rPr lang="en-US" sz="3600" dirty="0" smtClean="0">
                <a:solidFill>
                  <a:srgbClr val="000000"/>
                </a:solidFill>
              </a:rPr>
              <a:t>use </a:t>
            </a:r>
            <a:r>
              <a:rPr lang="en-US" sz="3600" dirty="0">
                <a:solidFill>
                  <a:srgbClr val="000000"/>
                </a:solidFill>
              </a:rPr>
              <a:t>data in </a:t>
            </a:r>
            <a:r>
              <a:rPr lang="en-US" sz="3600" dirty="0" smtClean="0">
                <a:solidFill>
                  <a:srgbClr val="000000"/>
                </a:solidFill>
              </a:rPr>
              <a:t>STEM </a:t>
            </a:r>
            <a:r>
              <a:rPr lang="en-US" sz="3600" dirty="0">
                <a:solidFill>
                  <a:srgbClr val="000000"/>
                </a:solidFill>
              </a:rPr>
              <a:t>education</a:t>
            </a:r>
            <a:endParaRPr lang="en-US" sz="3600" dirty="0"/>
          </a:p>
        </p:txBody>
      </p:sp>
      <p:graphicFrame>
        <p:nvGraphicFramePr>
          <p:cNvPr id="10" name="Table 9"/>
          <p:cNvGraphicFramePr>
            <a:graphicFrameLocks noGrp="1"/>
          </p:cNvGraphicFramePr>
          <p:nvPr>
            <p:extLst>
              <p:ext uri="{D42A27DB-BD31-4B8C-83A1-F6EECF244321}">
                <p14:modId xmlns:p14="http://schemas.microsoft.com/office/powerpoint/2010/main" val="990806341"/>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5678811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Teachers’ support for work with data</a:t>
            </a:r>
            <a:endParaRPr lang="en-US" dirty="0"/>
          </a:p>
        </p:txBody>
      </p:sp>
      <p:sp>
        <p:nvSpPr>
          <p:cNvPr id="3" name="Content Placeholder 2"/>
          <p:cNvSpPr>
            <a:spLocks noGrp="1"/>
          </p:cNvSpPr>
          <p:nvPr>
            <p:ph idx="1"/>
          </p:nvPr>
        </p:nvSpPr>
        <p:spPr/>
        <p:txBody>
          <a:bodyPr anchor="ctr">
            <a:normAutofit/>
          </a:bodyPr>
          <a:lstStyle/>
          <a:p>
            <a:r>
              <a:rPr lang="en-US" dirty="0"/>
              <a:t>How can teachers support student work with data</a:t>
            </a:r>
            <a:r>
              <a:rPr lang="en-US" dirty="0" smtClean="0"/>
              <a:t>?</a:t>
            </a:r>
          </a:p>
          <a:p>
            <a:r>
              <a:rPr lang="en-US" dirty="0" smtClean="0"/>
              <a:t>What </a:t>
            </a:r>
            <a:r>
              <a:rPr lang="en-US" dirty="0"/>
              <a:t>aspects of work with data can teachers and teacher educators leverage to support engagement in ambitious practices?</a:t>
            </a:r>
          </a:p>
          <a:p>
            <a:r>
              <a:rPr lang="en-US" dirty="0" smtClean="0"/>
              <a:t>How do teachers with mathematics backgrounds differ in their ability to engage students in work with data?</a:t>
            </a:r>
          </a:p>
          <a:p>
            <a:r>
              <a:rPr lang="en-US" dirty="0" smtClean="0"/>
              <a:t>What support do teachers in summer STEM program provide for students to work with data?</a:t>
            </a:r>
          </a:p>
        </p:txBody>
      </p:sp>
      <p:graphicFrame>
        <p:nvGraphicFramePr>
          <p:cNvPr id="4" name="Table 3"/>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181886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Researchers studying work with data</a:t>
            </a:r>
            <a:endParaRPr lang="en-US" dirty="0"/>
          </a:p>
        </p:txBody>
      </p:sp>
      <p:sp>
        <p:nvSpPr>
          <p:cNvPr id="5" name="Content Placeholder 2"/>
          <p:cNvSpPr>
            <a:spLocks noGrp="1"/>
          </p:cNvSpPr>
          <p:nvPr>
            <p:ph idx="1"/>
          </p:nvPr>
        </p:nvSpPr>
        <p:spPr>
          <a:xfrm>
            <a:off x="457200" y="1600200"/>
            <a:ext cx="8229600" cy="4876800"/>
          </a:xfrm>
        </p:spPr>
        <p:txBody>
          <a:bodyPr anchor="ctr">
            <a:normAutofit/>
          </a:bodyPr>
          <a:lstStyle/>
          <a:p>
            <a:r>
              <a:rPr lang="en-US" dirty="0" smtClean="0"/>
              <a:t>How can researchers study engagement in scientific and engineering practices?</a:t>
            </a:r>
          </a:p>
          <a:p>
            <a:r>
              <a:rPr lang="en-US" dirty="0" smtClean="0"/>
              <a:t>What new forms of data can researchers use to understand education?</a:t>
            </a:r>
          </a:p>
          <a:p>
            <a:r>
              <a:rPr lang="en-US" dirty="0" smtClean="0"/>
              <a:t>How can researchers study authentic artifacts created by teachers and students?</a:t>
            </a:r>
          </a:p>
          <a:p>
            <a:r>
              <a:rPr lang="en-US" dirty="0" smtClean="0"/>
              <a:t>What can digital sources of information tell us about teaching and learning?</a:t>
            </a:r>
          </a:p>
          <a:p>
            <a:r>
              <a:rPr lang="en-US" dirty="0" smtClean="0"/>
              <a:t>What partnerships do researchers need to design and develop contexts for work with data?</a:t>
            </a:r>
          </a:p>
        </p:txBody>
      </p:sp>
      <p:graphicFrame>
        <p:nvGraphicFramePr>
          <p:cNvPr id="6" name="Table 5"/>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8881102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Students’ use of simulations</a:t>
            </a:r>
            <a:endParaRPr lang="en-US" dirty="0"/>
          </a:p>
        </p:txBody>
      </p:sp>
      <p:sp>
        <p:nvSpPr>
          <p:cNvPr id="3" name="Content Placeholder 2"/>
          <p:cNvSpPr>
            <a:spLocks noGrp="1"/>
          </p:cNvSpPr>
          <p:nvPr>
            <p:ph idx="1"/>
          </p:nvPr>
        </p:nvSpPr>
        <p:spPr>
          <a:xfrm>
            <a:off x="457200" y="1600200"/>
            <a:ext cx="4102273" cy="4876800"/>
          </a:xfrm>
        </p:spPr>
        <p:txBody>
          <a:bodyPr anchor="ctr">
            <a:normAutofit fontScale="92500" lnSpcReduction="20000"/>
          </a:bodyPr>
          <a:lstStyle/>
          <a:p>
            <a:r>
              <a:rPr lang="en-US" dirty="0" smtClean="0">
                <a:solidFill>
                  <a:srgbClr val="000000"/>
                </a:solidFill>
                <a:latin typeface="HelveticaNeue" charset="0"/>
              </a:rPr>
              <a:t>Design activities </a:t>
            </a:r>
            <a:r>
              <a:rPr lang="en-US" dirty="0">
                <a:solidFill>
                  <a:srgbClr val="000000"/>
                </a:solidFill>
                <a:latin typeface="HelveticaNeue" charset="0"/>
              </a:rPr>
              <a:t>and tools to make it easier for students to use data in online science classes</a:t>
            </a:r>
          </a:p>
          <a:p>
            <a:endParaRPr lang="en-US" dirty="0"/>
          </a:p>
          <a:p>
            <a:r>
              <a:rPr lang="en-US" dirty="0"/>
              <a:t>How can students use new sources of data, such as data from simulations?</a:t>
            </a:r>
          </a:p>
          <a:p>
            <a:endParaRPr lang="en-US" dirty="0"/>
          </a:p>
          <a:p>
            <a:r>
              <a:rPr lang="en-US" dirty="0" smtClean="0"/>
              <a:t>Use of computational data</a:t>
            </a:r>
          </a:p>
          <a:p>
            <a:endParaRPr lang="en-US" dirty="0"/>
          </a:p>
          <a:p>
            <a:r>
              <a:rPr lang="en-US" dirty="0" smtClean="0"/>
              <a:t>Students were able to wrangle and model complex data and learn about kinetic-molecular nature of matter</a:t>
            </a:r>
          </a:p>
          <a:p>
            <a:endParaRPr lang="en-US"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36164" y="2768252"/>
            <a:ext cx="4607836" cy="2467628"/>
          </a:xfrm>
          <a:prstGeom prst="rect">
            <a:avLst/>
          </a:prstGeom>
        </p:spPr>
      </p:pic>
      <p:sp>
        <p:nvSpPr>
          <p:cNvPr id="6" name="Rectangle 5"/>
          <p:cNvSpPr/>
          <p:nvPr/>
        </p:nvSpPr>
        <p:spPr>
          <a:xfrm>
            <a:off x="0" y="6477000"/>
            <a:ext cx="3544496" cy="369332"/>
          </a:xfrm>
          <a:prstGeom prst="rect">
            <a:avLst/>
          </a:prstGeom>
        </p:spPr>
        <p:txBody>
          <a:bodyPr wrap="none">
            <a:spAutoFit/>
          </a:bodyPr>
          <a:lstStyle/>
          <a:p>
            <a:r>
              <a:rPr lang="en-US" dirty="0" smtClean="0">
                <a:solidFill>
                  <a:srgbClr val="000000"/>
                </a:solidFill>
                <a:latin typeface="HelveticaNeue" charset="0"/>
              </a:rPr>
              <a:t>Rosenberg</a:t>
            </a:r>
            <a:r>
              <a:rPr lang="en-US" dirty="0">
                <a:solidFill>
                  <a:srgbClr val="000000"/>
                </a:solidFill>
                <a:latin typeface="HelveticaNeue" charset="0"/>
              </a:rPr>
              <a:t>, 2017, </a:t>
            </a:r>
            <a:r>
              <a:rPr lang="en-US" i="1" dirty="0">
                <a:solidFill>
                  <a:srgbClr val="000000"/>
                </a:solidFill>
                <a:latin typeface="HelveticaNeue" charset="0"/>
              </a:rPr>
              <a:t>MVLRI </a:t>
            </a:r>
            <a:r>
              <a:rPr lang="en-US" i="1" dirty="0" smtClean="0">
                <a:solidFill>
                  <a:srgbClr val="000000"/>
                </a:solidFill>
                <a:latin typeface="HelveticaNeue" charset="0"/>
              </a:rPr>
              <a:t>RPIN</a:t>
            </a:r>
            <a:r>
              <a:rPr lang="en-US" dirty="0" smtClean="0">
                <a:solidFill>
                  <a:srgbClr val="000000"/>
                </a:solidFill>
                <a:latin typeface="HelveticaNeue" charset="0"/>
              </a:rPr>
              <a:t> </a:t>
            </a:r>
            <a:endParaRPr lang="en-US" dirty="0"/>
          </a:p>
        </p:txBody>
      </p:sp>
      <p:sp>
        <p:nvSpPr>
          <p:cNvPr id="8" name="TextBox 7"/>
          <p:cNvSpPr txBox="1"/>
          <p:nvPr/>
        </p:nvSpPr>
        <p:spPr>
          <a:xfrm>
            <a:off x="1014608" y="137786"/>
            <a:ext cx="184731" cy="369332"/>
          </a:xfrm>
          <a:prstGeom prst="rect">
            <a:avLst/>
          </a:prstGeom>
          <a:noFill/>
        </p:spPr>
        <p:txBody>
          <a:bodyPr wrap="none" rtlCol="0">
            <a:spAutoFit/>
          </a:bodyPr>
          <a:lstStyle/>
          <a:p>
            <a:endParaRPr lang="en-US" dirty="0"/>
          </a:p>
        </p:txBody>
      </p:sp>
      <p:graphicFrame>
        <p:nvGraphicFramePr>
          <p:cNvPr id="11" name="Table 10"/>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6251394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Engaging in scientific practices</a:t>
            </a:r>
            <a:endParaRPr lang="en-US" dirty="0"/>
          </a:p>
        </p:txBody>
      </p:sp>
      <p:sp>
        <p:nvSpPr>
          <p:cNvPr id="3" name="Content Placeholder 2"/>
          <p:cNvSpPr>
            <a:spLocks noGrp="1"/>
          </p:cNvSpPr>
          <p:nvPr>
            <p:ph idx="1"/>
          </p:nvPr>
        </p:nvSpPr>
        <p:spPr>
          <a:xfrm>
            <a:off x="457201" y="1600200"/>
            <a:ext cx="3425868" cy="4876800"/>
          </a:xfrm>
        </p:spPr>
        <p:txBody>
          <a:bodyPr>
            <a:noAutofit/>
          </a:bodyPr>
          <a:lstStyle/>
          <a:p>
            <a:endParaRPr lang="en-US" sz="1800" dirty="0" smtClean="0"/>
          </a:p>
          <a:p>
            <a:r>
              <a:rPr lang="en-US" sz="1800" dirty="0" smtClean="0"/>
              <a:t>Study students’ epistemic considerations about scientific practices</a:t>
            </a:r>
          </a:p>
          <a:p>
            <a:endParaRPr lang="en-US" sz="1800" dirty="0"/>
          </a:p>
          <a:p>
            <a:r>
              <a:rPr lang="en-US" sz="1800" dirty="0"/>
              <a:t>How do students work with data as described in the </a:t>
            </a:r>
            <a:r>
              <a:rPr lang="en-US" sz="1800" i="1" dirty="0"/>
              <a:t>Next Generation Science Standards</a:t>
            </a:r>
            <a:r>
              <a:rPr lang="en-US" sz="1800" dirty="0"/>
              <a:t>?</a:t>
            </a:r>
          </a:p>
          <a:p>
            <a:endParaRPr lang="en-US" sz="1800" dirty="0"/>
          </a:p>
          <a:p>
            <a:r>
              <a:rPr lang="en-US" sz="1800" dirty="0" smtClean="0"/>
              <a:t>Use of embedded assessment data</a:t>
            </a:r>
          </a:p>
          <a:p>
            <a:endParaRPr lang="en-US" sz="1800" dirty="0"/>
          </a:p>
          <a:p>
            <a:r>
              <a:rPr lang="en-US" sz="1800" dirty="0" smtClean="0"/>
              <a:t>Found that students’ advanced in their consideration of generality</a:t>
            </a:r>
          </a:p>
        </p:txBody>
      </p:sp>
      <p:sp>
        <p:nvSpPr>
          <p:cNvPr id="6" name="Rectangle 5"/>
          <p:cNvSpPr/>
          <p:nvPr/>
        </p:nvSpPr>
        <p:spPr>
          <a:xfrm>
            <a:off x="0" y="6477000"/>
            <a:ext cx="7937237" cy="369332"/>
          </a:xfrm>
          <a:prstGeom prst="rect">
            <a:avLst/>
          </a:prstGeom>
        </p:spPr>
        <p:txBody>
          <a:bodyPr wrap="none">
            <a:spAutoFit/>
          </a:bodyPr>
          <a:lstStyle/>
          <a:p>
            <a:r>
              <a:rPr lang="en-US" dirty="0" smtClean="0">
                <a:solidFill>
                  <a:srgbClr val="000000"/>
                </a:solidFill>
                <a:latin typeface="HelveticaNeue" charset="0"/>
              </a:rPr>
              <a:t>Rosenberg &amp; </a:t>
            </a:r>
            <a:r>
              <a:rPr lang="en-US" dirty="0" err="1" smtClean="0">
                <a:solidFill>
                  <a:srgbClr val="000000"/>
                </a:solidFill>
                <a:latin typeface="HelveticaNeue" charset="0"/>
              </a:rPr>
              <a:t>Krist</a:t>
            </a:r>
            <a:r>
              <a:rPr lang="en-US" dirty="0" smtClean="0">
                <a:solidFill>
                  <a:srgbClr val="000000"/>
                </a:solidFill>
                <a:latin typeface="HelveticaNeue" charset="0"/>
              </a:rPr>
              <a:t>, 2016, April,</a:t>
            </a:r>
            <a:r>
              <a:rPr lang="en-US" i="1" dirty="0" smtClean="0">
                <a:solidFill>
                  <a:srgbClr val="000000"/>
                </a:solidFill>
                <a:latin typeface="HelveticaNeue" charset="0"/>
              </a:rPr>
              <a:t> NARST</a:t>
            </a:r>
            <a:r>
              <a:rPr lang="en-US" dirty="0" smtClean="0">
                <a:solidFill>
                  <a:srgbClr val="000000"/>
                </a:solidFill>
                <a:latin typeface="HelveticaNeue" charset="0"/>
              </a:rPr>
              <a:t>; </a:t>
            </a:r>
            <a:r>
              <a:rPr lang="en-US" dirty="0" err="1" smtClean="0">
                <a:solidFill>
                  <a:srgbClr val="000000"/>
                </a:solidFill>
                <a:latin typeface="HelveticaNeue" charset="0"/>
              </a:rPr>
              <a:t>Krist</a:t>
            </a:r>
            <a:r>
              <a:rPr lang="en-US" dirty="0" smtClean="0">
                <a:solidFill>
                  <a:srgbClr val="000000"/>
                </a:solidFill>
                <a:latin typeface="HelveticaNeue" charset="0"/>
              </a:rPr>
              <a:t> &amp; Rosenberg, 2016, July, </a:t>
            </a:r>
            <a:r>
              <a:rPr lang="en-US" i="1" dirty="0" smtClean="0">
                <a:solidFill>
                  <a:srgbClr val="000000"/>
                </a:solidFill>
                <a:latin typeface="HelveticaNeue" charset="0"/>
              </a:rPr>
              <a:t>ICLS</a:t>
            </a:r>
            <a:endParaRPr lang="en-US" i="1" dirty="0"/>
          </a:p>
        </p:txBody>
      </p:sp>
      <p:pic>
        <p:nvPicPr>
          <p:cNvPr id="1026" name="Picture 2" descr="https://lh4.googleusercontent.com/hdU_tvRVXRrusm8idRXeR4mbxe_sEhLM5Ks-t8tLiiDn-bgu5_eLPxUs8wsfsMsxizJzoakBSct8gte878zE31XfMGdphAeG81pJDEhzpIxO73sxl4jO_C_HQCNjUmM02FZUlOD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3996" y="2047581"/>
            <a:ext cx="5390004" cy="398203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Table 6"/>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21204745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Example: Teacher data modeling</a:t>
            </a:r>
            <a:endParaRPr lang="en-US" dirty="0"/>
          </a:p>
        </p:txBody>
      </p:sp>
      <p:sp>
        <p:nvSpPr>
          <p:cNvPr id="3" name="Content Placeholder 2"/>
          <p:cNvSpPr>
            <a:spLocks noGrp="1"/>
          </p:cNvSpPr>
          <p:nvPr>
            <p:ph idx="1"/>
          </p:nvPr>
        </p:nvSpPr>
        <p:spPr>
          <a:xfrm>
            <a:off x="457201" y="1600200"/>
            <a:ext cx="3425868" cy="4876800"/>
          </a:xfrm>
        </p:spPr>
        <p:txBody>
          <a:bodyPr>
            <a:noAutofit/>
          </a:bodyPr>
          <a:lstStyle/>
          <a:p>
            <a:r>
              <a:rPr lang="en-US" sz="1700" dirty="0" smtClean="0"/>
              <a:t>Support in-service teachers’ to work with data</a:t>
            </a:r>
          </a:p>
          <a:p>
            <a:endParaRPr lang="en-US" sz="1700" dirty="0"/>
          </a:p>
          <a:p>
            <a:r>
              <a:rPr lang="en-US" sz="1700" dirty="0"/>
              <a:t>How do teachers with mathematics backgrounds differ in their ability to engage students in work with data?</a:t>
            </a:r>
          </a:p>
          <a:p>
            <a:endParaRPr lang="en-US" sz="1700" dirty="0"/>
          </a:p>
          <a:p>
            <a:r>
              <a:rPr lang="en-US" sz="1700" dirty="0" smtClean="0"/>
              <a:t>Teacher-collected data and use of the Common Online Data Analysis Platform CODAP)</a:t>
            </a:r>
          </a:p>
          <a:p>
            <a:endParaRPr lang="en-US" sz="1700" dirty="0"/>
          </a:p>
          <a:p>
            <a:r>
              <a:rPr lang="en-US" sz="1700" dirty="0" smtClean="0"/>
              <a:t>Found that open-ended work with data with teachers supported sophisticated uses of and rich conversations about data</a:t>
            </a:r>
          </a:p>
        </p:txBody>
      </p:sp>
      <p:sp>
        <p:nvSpPr>
          <p:cNvPr id="6" name="Rectangle 5"/>
          <p:cNvSpPr/>
          <p:nvPr/>
        </p:nvSpPr>
        <p:spPr>
          <a:xfrm>
            <a:off x="0" y="6477000"/>
            <a:ext cx="4163897" cy="369332"/>
          </a:xfrm>
          <a:prstGeom prst="rect">
            <a:avLst/>
          </a:prstGeom>
        </p:spPr>
        <p:txBody>
          <a:bodyPr wrap="none">
            <a:spAutoFit/>
          </a:bodyPr>
          <a:lstStyle/>
          <a:p>
            <a:r>
              <a:rPr lang="en-US" dirty="0" smtClean="0">
                <a:solidFill>
                  <a:srgbClr val="000000"/>
                </a:solidFill>
                <a:latin typeface="HelveticaNeue" charset="0"/>
              </a:rPr>
              <a:t>Rosenberg &amp; </a:t>
            </a:r>
            <a:r>
              <a:rPr lang="en-US" dirty="0" err="1" smtClean="0">
                <a:solidFill>
                  <a:srgbClr val="000000"/>
                </a:solidFill>
                <a:latin typeface="HelveticaNeue" charset="0"/>
              </a:rPr>
              <a:t>Henriksen</a:t>
            </a:r>
            <a:r>
              <a:rPr lang="en-US" dirty="0" smtClean="0">
                <a:solidFill>
                  <a:srgbClr val="000000"/>
                </a:solidFill>
                <a:latin typeface="HelveticaNeue" charset="0"/>
              </a:rPr>
              <a:t>, </a:t>
            </a:r>
            <a:r>
              <a:rPr lang="en-US" i="1" dirty="0" smtClean="0">
                <a:solidFill>
                  <a:srgbClr val="000000"/>
                </a:solidFill>
                <a:latin typeface="HelveticaNeue" charset="0"/>
              </a:rPr>
              <a:t>in preparation</a:t>
            </a:r>
            <a:endParaRPr lang="en-US" i="1"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6106" y="2350785"/>
            <a:ext cx="4440694" cy="3299429"/>
          </a:xfrm>
          <a:prstGeom prst="rect">
            <a:avLst/>
          </a:prstGeom>
        </p:spPr>
      </p:pic>
      <p:graphicFrame>
        <p:nvGraphicFramePr>
          <p:cNvPr id="8" name="Table 7"/>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878904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1945" y="2592873"/>
            <a:ext cx="4782159" cy="3461505"/>
          </a:xfrm>
          <a:prstGeom prst="rect">
            <a:avLst/>
          </a:prstGeom>
        </p:spPr>
      </p:pic>
      <p:sp>
        <p:nvSpPr>
          <p:cNvPr id="2" name="Title 1"/>
          <p:cNvSpPr>
            <a:spLocks noGrp="1"/>
          </p:cNvSpPr>
          <p:nvPr>
            <p:ph type="title"/>
          </p:nvPr>
        </p:nvSpPr>
        <p:spPr/>
        <p:txBody>
          <a:bodyPr/>
          <a:lstStyle/>
          <a:p>
            <a:r>
              <a:rPr lang="en-US" dirty="0" smtClean="0"/>
              <a:t>Example: Teachers’ use of Twitter</a:t>
            </a:r>
            <a:endParaRPr lang="en-US" dirty="0"/>
          </a:p>
        </p:txBody>
      </p:sp>
      <p:sp>
        <p:nvSpPr>
          <p:cNvPr id="3" name="Content Placeholder 2"/>
          <p:cNvSpPr>
            <a:spLocks noGrp="1"/>
          </p:cNvSpPr>
          <p:nvPr>
            <p:ph idx="1"/>
          </p:nvPr>
        </p:nvSpPr>
        <p:spPr>
          <a:xfrm>
            <a:off x="457199" y="1600200"/>
            <a:ext cx="4377848" cy="4876800"/>
          </a:xfrm>
        </p:spPr>
        <p:txBody>
          <a:bodyPr anchor="ctr">
            <a:normAutofit fontScale="92500" lnSpcReduction="10000"/>
          </a:bodyPr>
          <a:lstStyle/>
          <a:p>
            <a:r>
              <a:rPr lang="en-US" dirty="0" smtClean="0"/>
              <a:t>State Educational Twitter Hashtags (SETHs, i.e., #</a:t>
            </a:r>
            <a:r>
              <a:rPr lang="en-US" dirty="0" err="1" smtClean="0"/>
              <a:t>tnedchat</a:t>
            </a:r>
            <a:r>
              <a:rPr lang="en-US" dirty="0" smtClean="0"/>
              <a:t>) as informal contexts for professional learning</a:t>
            </a:r>
          </a:p>
          <a:p>
            <a:endParaRPr lang="en-US" dirty="0"/>
          </a:p>
          <a:p>
            <a:r>
              <a:rPr lang="en-US" i="1" dirty="0"/>
              <a:t>What can digital sources of information tell us about teaching and learning?</a:t>
            </a:r>
          </a:p>
          <a:p>
            <a:endParaRPr lang="en-US" dirty="0"/>
          </a:p>
          <a:p>
            <a:r>
              <a:rPr lang="en-US" dirty="0" smtClean="0"/>
              <a:t>500,000+ tweets from around 60,000 unique participants</a:t>
            </a:r>
          </a:p>
          <a:p>
            <a:endParaRPr lang="en-US" dirty="0"/>
          </a:p>
          <a:p>
            <a:r>
              <a:rPr lang="en-US" dirty="0" smtClean="0"/>
              <a:t>Found SETHs can serve as potential affinity spaces</a:t>
            </a:r>
          </a:p>
          <a:p>
            <a:endParaRPr lang="en-US" dirty="0" smtClean="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0284" y="1600200"/>
            <a:ext cx="1128582" cy="1330876"/>
          </a:xfrm>
          <a:prstGeom prst="rect">
            <a:avLst/>
          </a:prstGeom>
        </p:spPr>
      </p:pic>
      <p:sp>
        <p:nvSpPr>
          <p:cNvPr id="8" name="Rectangle 7"/>
          <p:cNvSpPr/>
          <p:nvPr/>
        </p:nvSpPr>
        <p:spPr>
          <a:xfrm>
            <a:off x="0" y="6477000"/>
            <a:ext cx="7177414" cy="369332"/>
          </a:xfrm>
          <a:prstGeom prst="rect">
            <a:avLst/>
          </a:prstGeom>
        </p:spPr>
        <p:txBody>
          <a:bodyPr wrap="square">
            <a:spAutoFit/>
          </a:bodyPr>
          <a:lstStyle/>
          <a:p>
            <a:r>
              <a:rPr lang="en-US" dirty="0" smtClean="0"/>
              <a:t>Rosenberg</a:t>
            </a:r>
            <a:r>
              <a:rPr lang="en-US" dirty="0"/>
              <a:t>, </a:t>
            </a:r>
            <a:r>
              <a:rPr lang="en-US" dirty="0" err="1" smtClean="0"/>
              <a:t>Greenhalgh</a:t>
            </a:r>
            <a:r>
              <a:rPr lang="en-US" dirty="0" smtClean="0"/>
              <a:t>, Koehler, Hamilton, &amp; </a:t>
            </a:r>
            <a:r>
              <a:rPr lang="en-US" dirty="0" err="1" smtClean="0"/>
              <a:t>Akcaoglu</a:t>
            </a:r>
            <a:r>
              <a:rPr lang="en-US" dirty="0" smtClean="0"/>
              <a:t>, </a:t>
            </a:r>
            <a:r>
              <a:rPr lang="en-US" dirty="0"/>
              <a:t>2016, </a:t>
            </a:r>
            <a:r>
              <a:rPr lang="en-US" i="1" dirty="0" smtClean="0"/>
              <a:t>EDM</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3328942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6477000"/>
            <a:ext cx="5799551" cy="369332"/>
          </a:xfrm>
          <a:prstGeom prst="rect">
            <a:avLst/>
          </a:prstGeom>
        </p:spPr>
        <p:txBody>
          <a:bodyPr wrap="square">
            <a:spAutoFit/>
          </a:bodyPr>
          <a:lstStyle/>
          <a:p>
            <a:pPr algn="ctr"/>
            <a:r>
              <a:rPr lang="en-US" dirty="0" smtClean="0">
                <a:latin typeface="Helvetica Neue" charset="0"/>
                <a:ea typeface="Helvetica Neue" charset="0"/>
                <a:cs typeface="Helvetica Neue" charset="0"/>
              </a:rPr>
              <a:t>Rosenberg</a:t>
            </a:r>
            <a:r>
              <a:rPr lang="en-US" dirty="0">
                <a:latin typeface="Helvetica Neue" charset="0"/>
                <a:ea typeface="Helvetica Neue" charset="0"/>
                <a:cs typeface="Helvetica Neue" charset="0"/>
              </a:rPr>
              <a:t>, </a:t>
            </a:r>
            <a:r>
              <a:rPr lang="en-US" dirty="0" err="1">
                <a:latin typeface="Helvetica Neue" charset="0"/>
                <a:ea typeface="Helvetica Neue" charset="0"/>
                <a:cs typeface="Helvetica Neue" charset="0"/>
              </a:rPr>
              <a:t>Greenhalgh</a:t>
            </a:r>
            <a:r>
              <a:rPr lang="en-US" dirty="0">
                <a:latin typeface="Helvetica Neue" charset="0"/>
                <a:ea typeface="Helvetica Neue" charset="0"/>
                <a:cs typeface="Helvetica Neue" charset="0"/>
              </a:rPr>
              <a:t>, Wolf, &amp; Koehler, 2017, </a:t>
            </a:r>
            <a:r>
              <a:rPr lang="en-US" i="1" dirty="0" smtClean="0">
                <a:latin typeface="Helvetica Neue" charset="0"/>
                <a:ea typeface="Helvetica Neue" charset="0"/>
                <a:cs typeface="Helvetica Neue" charset="0"/>
              </a:rPr>
              <a:t>JCMST</a:t>
            </a:r>
            <a:endParaRPr lang="en-US" dirty="0">
              <a:latin typeface="Helvetica Neue" charset="0"/>
              <a:ea typeface="Helvetica Neue" charset="0"/>
              <a:cs typeface="Helvetica Neue" charset="0"/>
            </a:endParaRPr>
          </a:p>
        </p:txBody>
      </p:sp>
      <p:pic>
        <p:nvPicPr>
          <p:cNvPr id="5" name="Picture 4"/>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3745282" y="663878"/>
            <a:ext cx="5398716" cy="5889509"/>
          </a:xfrm>
          <a:prstGeom prst="rect">
            <a:avLst/>
          </a:prstGeom>
        </p:spPr>
      </p:pic>
      <p:sp>
        <p:nvSpPr>
          <p:cNvPr id="2" name="Title 1"/>
          <p:cNvSpPr>
            <a:spLocks noGrp="1"/>
          </p:cNvSpPr>
          <p:nvPr>
            <p:ph type="title"/>
          </p:nvPr>
        </p:nvSpPr>
        <p:spPr/>
        <p:txBody>
          <a:bodyPr/>
          <a:lstStyle/>
          <a:p>
            <a:r>
              <a:rPr lang="en-US" dirty="0" smtClean="0"/>
              <a:t>Example: Communities on Twitter</a:t>
            </a:r>
            <a:endParaRPr lang="en-US" dirty="0"/>
          </a:p>
        </p:txBody>
      </p:sp>
      <p:sp>
        <p:nvSpPr>
          <p:cNvPr id="3" name="Content Placeholder 2"/>
          <p:cNvSpPr>
            <a:spLocks noGrp="1"/>
          </p:cNvSpPr>
          <p:nvPr>
            <p:ph idx="1"/>
          </p:nvPr>
        </p:nvSpPr>
        <p:spPr>
          <a:xfrm>
            <a:off x="457200" y="1600200"/>
            <a:ext cx="4102273" cy="4876800"/>
          </a:xfrm>
        </p:spPr>
        <p:txBody>
          <a:bodyPr anchor="ctr">
            <a:normAutofit fontScale="92500" lnSpcReduction="20000"/>
          </a:bodyPr>
          <a:lstStyle/>
          <a:p>
            <a:r>
              <a:rPr lang="en-US" dirty="0" smtClean="0"/>
              <a:t>Supported development of community across different educational technologies  and social media tools (</a:t>
            </a:r>
          </a:p>
          <a:p>
            <a:endParaRPr lang="en-US" dirty="0"/>
          </a:p>
          <a:p>
            <a:r>
              <a:rPr lang="en-US" i="1" dirty="0"/>
              <a:t>What can digital sources of information tell us about teaching and learning?</a:t>
            </a:r>
          </a:p>
          <a:p>
            <a:endParaRPr lang="en-US" dirty="0"/>
          </a:p>
          <a:p>
            <a:r>
              <a:rPr lang="en-US" dirty="0" smtClean="0"/>
              <a:t>Tweets associated with the #</a:t>
            </a:r>
            <a:r>
              <a:rPr lang="en-US" dirty="0" err="1" smtClean="0"/>
              <a:t>MSUrbanSTEM</a:t>
            </a:r>
            <a:r>
              <a:rPr lang="en-US" dirty="0" smtClean="0"/>
              <a:t> hashtag</a:t>
            </a:r>
          </a:p>
          <a:p>
            <a:endParaRPr lang="en-US" dirty="0"/>
          </a:p>
          <a:p>
            <a:r>
              <a:rPr lang="en-US" dirty="0" smtClean="0"/>
              <a:t>Found that different </a:t>
            </a:r>
            <a:r>
              <a:rPr lang="en-US" dirty="0"/>
              <a:t>roles that teachers played in the </a:t>
            </a:r>
            <a:r>
              <a:rPr lang="en-US" dirty="0" smtClean="0"/>
              <a:t>network</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655001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Analysis of teachers’ portfolios</a:t>
            </a:r>
            <a:endParaRPr lang="en-US" dirty="0"/>
          </a:p>
        </p:txBody>
      </p:sp>
      <p:sp>
        <p:nvSpPr>
          <p:cNvPr id="3" name="Content Placeholder 2"/>
          <p:cNvSpPr>
            <a:spLocks noGrp="1"/>
          </p:cNvSpPr>
          <p:nvPr>
            <p:ph idx="1"/>
          </p:nvPr>
        </p:nvSpPr>
        <p:spPr>
          <a:xfrm>
            <a:off x="457200" y="1600200"/>
            <a:ext cx="4102273" cy="4876800"/>
          </a:xfrm>
        </p:spPr>
        <p:txBody>
          <a:bodyPr>
            <a:normAutofit fontScale="92500" lnSpcReduction="20000"/>
          </a:bodyPr>
          <a:lstStyle/>
          <a:p>
            <a:r>
              <a:rPr lang="en-US" dirty="0"/>
              <a:t>Assessed teachers’ knowledge through digital portfolios as performance </a:t>
            </a:r>
            <a:r>
              <a:rPr lang="en-US" dirty="0" smtClean="0"/>
              <a:t>assessments of teachers’ Technological Pedagogical Content Knowledge</a:t>
            </a:r>
          </a:p>
          <a:p>
            <a:endParaRPr lang="en-US" dirty="0"/>
          </a:p>
          <a:p>
            <a:r>
              <a:rPr lang="en-US" i="1" dirty="0"/>
              <a:t>How can researchers study authentic artifacts created by teachers and students?</a:t>
            </a:r>
          </a:p>
          <a:p>
            <a:endParaRPr lang="en-US" dirty="0"/>
          </a:p>
          <a:p>
            <a:r>
              <a:rPr lang="en-US" dirty="0" smtClean="0"/>
              <a:t>589 digital teaching portfolios</a:t>
            </a:r>
          </a:p>
          <a:p>
            <a:endParaRPr lang="en-US" dirty="0"/>
          </a:p>
          <a:p>
            <a:r>
              <a:rPr lang="en-US" dirty="0" smtClean="0"/>
              <a:t>Found that teachers’ could be used to understand teachers’ TPACK</a:t>
            </a:r>
          </a:p>
        </p:txBody>
      </p:sp>
      <p:sp>
        <p:nvSpPr>
          <p:cNvPr id="5" name="Rectangle 4"/>
          <p:cNvSpPr/>
          <p:nvPr/>
        </p:nvSpPr>
        <p:spPr>
          <a:xfrm>
            <a:off x="0" y="6477000"/>
            <a:ext cx="6601217" cy="369332"/>
          </a:xfrm>
          <a:prstGeom prst="rect">
            <a:avLst/>
          </a:prstGeom>
        </p:spPr>
        <p:txBody>
          <a:bodyPr wrap="square">
            <a:spAutoFit/>
          </a:bodyPr>
          <a:lstStyle/>
          <a:p>
            <a:r>
              <a:rPr lang="en-US" dirty="0" smtClean="0"/>
              <a:t>Koehler</a:t>
            </a:r>
            <a:r>
              <a:rPr lang="en-US" dirty="0"/>
              <a:t>, </a:t>
            </a:r>
            <a:r>
              <a:rPr lang="en-US" dirty="0" err="1"/>
              <a:t>Greenhalgh</a:t>
            </a:r>
            <a:r>
              <a:rPr lang="en-US" dirty="0"/>
              <a:t>, Rosenberg, &amp; Keenan, 2016, </a:t>
            </a:r>
            <a:r>
              <a:rPr lang="en-US" i="1" dirty="0" smtClean="0"/>
              <a:t>JTATE</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3620" y="1450878"/>
            <a:ext cx="4043180" cy="4949922"/>
          </a:xfrm>
          <a:prstGeom prst="rect">
            <a:avLst/>
          </a:prstGeom>
          <a:ln>
            <a:solidFill>
              <a:schemeClr val="tx1"/>
            </a:solidFill>
          </a:ln>
        </p:spPr>
      </p:pic>
      <p:graphicFrame>
        <p:nvGraphicFramePr>
          <p:cNvPr id="7" name="Table 6"/>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9218490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Students’ essays</a:t>
            </a:r>
            <a:endParaRPr lang="en-US" dirty="0"/>
          </a:p>
        </p:txBody>
      </p:sp>
      <p:sp>
        <p:nvSpPr>
          <p:cNvPr id="3" name="Content Placeholder 2"/>
          <p:cNvSpPr>
            <a:spLocks noGrp="1"/>
          </p:cNvSpPr>
          <p:nvPr>
            <p:ph idx="1"/>
          </p:nvPr>
        </p:nvSpPr>
        <p:spPr>
          <a:xfrm>
            <a:off x="457200" y="1600200"/>
            <a:ext cx="4102273" cy="4876800"/>
          </a:xfrm>
        </p:spPr>
        <p:txBody>
          <a:bodyPr>
            <a:normAutofit fontScale="70000" lnSpcReduction="20000"/>
          </a:bodyPr>
          <a:lstStyle/>
          <a:p>
            <a:endParaRPr lang="en-US" dirty="0" smtClean="0"/>
          </a:p>
          <a:p>
            <a:endParaRPr lang="en-US" dirty="0"/>
          </a:p>
          <a:p>
            <a:r>
              <a:rPr lang="en-US" dirty="0"/>
              <a:t>Examined changes in middle school science students’ value and interest in science through a relevance </a:t>
            </a:r>
            <a:r>
              <a:rPr lang="en-US" dirty="0" smtClean="0"/>
              <a:t>intervention</a:t>
            </a:r>
          </a:p>
          <a:p>
            <a:endParaRPr lang="en-US" dirty="0"/>
          </a:p>
          <a:p>
            <a:r>
              <a:rPr lang="en-US" dirty="0"/>
              <a:t>What can digital sources of information tell us about teaching and learning?</a:t>
            </a:r>
          </a:p>
          <a:p>
            <a:endParaRPr lang="en-US" dirty="0"/>
          </a:p>
          <a:p>
            <a:r>
              <a:rPr lang="en-US" dirty="0" smtClean="0"/>
              <a:t>Written statements about the usefulness of what students were learning</a:t>
            </a:r>
          </a:p>
          <a:p>
            <a:endParaRPr lang="en-US" dirty="0"/>
          </a:p>
          <a:p>
            <a:r>
              <a:rPr lang="en-US" dirty="0"/>
              <a:t>Students’ demonstrated different levels of </a:t>
            </a:r>
            <a:r>
              <a:rPr lang="en-US" i="1" dirty="0"/>
              <a:t>cognitive processing </a:t>
            </a:r>
            <a:r>
              <a:rPr lang="en-US" dirty="0"/>
              <a:t>(12.08% of text instead compared to 9.27% of text, t = 2.81; p &lt; .05, d = .50</a:t>
            </a:r>
            <a:r>
              <a:rPr lang="en-US" dirty="0" smtClean="0"/>
              <a:t>)</a:t>
            </a:r>
            <a:endParaRPr lang="en-US" dirty="0">
              <a:solidFill>
                <a:srgbClr val="000000"/>
              </a:solidFill>
              <a:latin typeface="HelveticaNeue" charset="0"/>
            </a:endParaRPr>
          </a:p>
        </p:txBody>
      </p:sp>
      <p:sp>
        <p:nvSpPr>
          <p:cNvPr id="5" name="Rectangle 4"/>
          <p:cNvSpPr/>
          <p:nvPr/>
        </p:nvSpPr>
        <p:spPr>
          <a:xfrm>
            <a:off x="4465529" y="2745938"/>
            <a:ext cx="4572000" cy="2585323"/>
          </a:xfrm>
          <a:prstGeom prst="rect">
            <a:avLst/>
          </a:prstGeom>
        </p:spPr>
        <p:txBody>
          <a:bodyPr>
            <a:spAutoFit/>
          </a:bodyPr>
          <a:lstStyle/>
          <a:p>
            <a:pPr algn="ctr"/>
            <a:r>
              <a:rPr lang="en-US" dirty="0"/>
              <a:t>“</a:t>
            </a:r>
            <a:r>
              <a:rPr lang="en-US" b="1" dirty="0"/>
              <a:t>If I am ever blowing up balloons for a party and I want to keep the balloons big, I will keep them in a warm room so the molecules speed up and spread out</a:t>
            </a:r>
            <a:r>
              <a:rPr lang="en-US" dirty="0"/>
              <a:t>, hitting the sides of the balloons and expanding it. In a cold room, the molecules will slow down and come together and the balloons sides will close and become smaller.”</a:t>
            </a:r>
            <a:endParaRPr lang="en-US" dirty="0"/>
          </a:p>
        </p:txBody>
      </p:sp>
      <p:sp>
        <p:nvSpPr>
          <p:cNvPr id="6" name="Rectangle 5"/>
          <p:cNvSpPr/>
          <p:nvPr/>
        </p:nvSpPr>
        <p:spPr>
          <a:xfrm>
            <a:off x="-12525" y="6476999"/>
            <a:ext cx="6538586" cy="369332"/>
          </a:xfrm>
          <a:prstGeom prst="rect">
            <a:avLst/>
          </a:prstGeom>
        </p:spPr>
        <p:txBody>
          <a:bodyPr wrap="square">
            <a:spAutoFit/>
          </a:bodyPr>
          <a:lstStyle/>
          <a:p>
            <a:r>
              <a:rPr lang="en-US" dirty="0" err="1" smtClean="0"/>
              <a:t>Akcaoglu</a:t>
            </a:r>
            <a:r>
              <a:rPr lang="en-US" dirty="0"/>
              <a:t>, Rosenberg, </a:t>
            </a:r>
            <a:r>
              <a:rPr lang="en-US" dirty="0" err="1"/>
              <a:t>Ranellucci</a:t>
            </a:r>
            <a:r>
              <a:rPr lang="en-US" dirty="0"/>
              <a:t>, &amp; Schwarz, 2018, </a:t>
            </a:r>
            <a:r>
              <a:rPr lang="en-US" i="1" dirty="0" smtClean="0"/>
              <a:t>IJER</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9095693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33017" y="1600200"/>
            <a:ext cx="5410983" cy="4478055"/>
          </a:xfrm>
          <a:prstGeom prst="rect">
            <a:avLst/>
          </a:prstGeom>
        </p:spPr>
      </p:pic>
      <p:sp>
        <p:nvSpPr>
          <p:cNvPr id="2" name="Title 1"/>
          <p:cNvSpPr>
            <a:spLocks noGrp="1"/>
          </p:cNvSpPr>
          <p:nvPr>
            <p:ph type="title"/>
          </p:nvPr>
        </p:nvSpPr>
        <p:spPr/>
        <p:txBody>
          <a:bodyPr>
            <a:normAutofit fontScale="90000"/>
          </a:bodyPr>
          <a:lstStyle/>
          <a:p>
            <a:r>
              <a:rPr lang="en-US" dirty="0" smtClean="0"/>
              <a:t>Example: Engagement in flipped classes</a:t>
            </a:r>
            <a:endParaRPr lang="en-US" dirty="0"/>
          </a:p>
        </p:txBody>
      </p:sp>
      <p:sp>
        <p:nvSpPr>
          <p:cNvPr id="3" name="Content Placeholder 2"/>
          <p:cNvSpPr>
            <a:spLocks noGrp="1"/>
          </p:cNvSpPr>
          <p:nvPr>
            <p:ph idx="1"/>
          </p:nvPr>
        </p:nvSpPr>
        <p:spPr>
          <a:xfrm>
            <a:off x="457201" y="1600200"/>
            <a:ext cx="3425868" cy="4876800"/>
          </a:xfrm>
        </p:spPr>
        <p:txBody>
          <a:bodyPr>
            <a:normAutofit fontScale="85000" lnSpcReduction="20000"/>
          </a:bodyPr>
          <a:lstStyle/>
          <a:p>
            <a:endParaRPr lang="en-US" dirty="0" smtClean="0"/>
          </a:p>
          <a:p>
            <a:endParaRPr lang="en-US" dirty="0"/>
          </a:p>
          <a:p>
            <a:r>
              <a:rPr lang="en-US" dirty="0" smtClean="0"/>
              <a:t>Explore patterns of engagement in- and out- of flipped undergraduate anatomy class</a:t>
            </a:r>
          </a:p>
          <a:p>
            <a:endParaRPr lang="en-US" dirty="0"/>
          </a:p>
          <a:p>
            <a:r>
              <a:rPr lang="en-US" dirty="0"/>
              <a:t>What new forms of data can researchers use to understand education?</a:t>
            </a:r>
          </a:p>
          <a:p>
            <a:endParaRPr lang="en-US" dirty="0"/>
          </a:p>
          <a:p>
            <a:r>
              <a:rPr lang="en-US" dirty="0" smtClean="0"/>
              <a:t>Use of log-trace data</a:t>
            </a:r>
          </a:p>
          <a:p>
            <a:endParaRPr lang="en-US" dirty="0"/>
          </a:p>
          <a:p>
            <a:r>
              <a:rPr lang="en-US" dirty="0" smtClean="0"/>
              <a:t>Found that “crammers” were less-likely to perform well in the course</a:t>
            </a:r>
          </a:p>
          <a:p>
            <a:endParaRPr lang="en-US" dirty="0" smtClean="0"/>
          </a:p>
        </p:txBody>
      </p:sp>
      <p:sp>
        <p:nvSpPr>
          <p:cNvPr id="6" name="Rectangle 5"/>
          <p:cNvSpPr/>
          <p:nvPr/>
        </p:nvSpPr>
        <p:spPr>
          <a:xfrm>
            <a:off x="0" y="6477000"/>
            <a:ext cx="9291903" cy="369332"/>
          </a:xfrm>
          <a:prstGeom prst="rect">
            <a:avLst/>
          </a:prstGeom>
        </p:spPr>
        <p:txBody>
          <a:bodyPr wrap="none">
            <a:spAutoFit/>
          </a:bodyPr>
          <a:lstStyle/>
          <a:p>
            <a:r>
              <a:rPr lang="en-US" dirty="0" smtClean="0">
                <a:solidFill>
                  <a:srgbClr val="000000"/>
                </a:solidFill>
                <a:latin typeface="HelveticaNeue" charset="0"/>
              </a:rPr>
              <a:t>Rosenberg</a:t>
            </a:r>
            <a:r>
              <a:rPr lang="en-US" dirty="0">
                <a:solidFill>
                  <a:srgbClr val="000000"/>
                </a:solidFill>
                <a:latin typeface="HelveticaNeue" charset="0"/>
              </a:rPr>
              <a:t>, </a:t>
            </a:r>
            <a:r>
              <a:rPr lang="en-US" dirty="0" smtClean="0">
                <a:solidFill>
                  <a:srgbClr val="000000"/>
                </a:solidFill>
                <a:latin typeface="HelveticaNeue" charset="0"/>
              </a:rPr>
              <a:t>Lee, Robinson, </a:t>
            </a:r>
            <a:r>
              <a:rPr lang="en-US" dirty="0" err="1" smtClean="0">
                <a:solidFill>
                  <a:srgbClr val="000000"/>
                </a:solidFill>
                <a:latin typeface="HelveticaNeue" charset="0"/>
              </a:rPr>
              <a:t>Ranellucci</a:t>
            </a:r>
            <a:r>
              <a:rPr lang="en-US" dirty="0" smtClean="0">
                <a:solidFill>
                  <a:srgbClr val="000000"/>
                </a:solidFill>
                <a:latin typeface="HelveticaNeue" charset="0"/>
              </a:rPr>
              <a:t>, </a:t>
            </a:r>
            <a:r>
              <a:rPr lang="en-US" dirty="0" err="1" smtClean="0">
                <a:solidFill>
                  <a:srgbClr val="000000"/>
                </a:solidFill>
                <a:latin typeface="HelveticaNeue" charset="0"/>
              </a:rPr>
              <a:t>Roseth</a:t>
            </a:r>
            <a:r>
              <a:rPr lang="en-US" dirty="0" smtClean="0">
                <a:solidFill>
                  <a:srgbClr val="000000"/>
                </a:solidFill>
                <a:latin typeface="HelveticaNeue" charset="0"/>
              </a:rPr>
              <a:t>, &amp; </a:t>
            </a:r>
            <a:r>
              <a:rPr lang="en-US" dirty="0" err="1" smtClean="0">
                <a:solidFill>
                  <a:srgbClr val="000000"/>
                </a:solidFill>
                <a:latin typeface="HelveticaNeue" charset="0"/>
              </a:rPr>
              <a:t>Linnenbrink</a:t>
            </a:r>
            <a:r>
              <a:rPr lang="en-US" dirty="0" smtClean="0">
                <a:solidFill>
                  <a:srgbClr val="000000"/>
                </a:solidFill>
                <a:latin typeface="HelveticaNeue" charset="0"/>
              </a:rPr>
              <a:t>-Garcia, 2018, April, </a:t>
            </a:r>
            <a:r>
              <a:rPr lang="en-US" i="1" dirty="0" smtClean="0">
                <a:solidFill>
                  <a:srgbClr val="000000"/>
                </a:solidFill>
                <a:latin typeface="HelveticaNeue" charset="0"/>
              </a:rPr>
              <a:t>AERA</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1226909445"/>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681478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Research interest</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71156070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chemeClr val="bg1"/>
                          </a:solidFill>
                          <a:latin typeface="Helvetica Neue" charset="0"/>
                          <a:ea typeface="Helvetica Neue" charset="0"/>
                          <a:cs typeface="Helvetica Neue" charset="0"/>
                        </a:rPr>
                        <a:t>Introduction</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
        <p:nvSpPr>
          <p:cNvPr id="9" name="Content Placeholder 2"/>
          <p:cNvSpPr>
            <a:spLocks noGrp="1"/>
          </p:cNvSpPr>
          <p:nvPr>
            <p:ph idx="1"/>
          </p:nvPr>
        </p:nvSpPr>
        <p:spPr>
          <a:xfrm>
            <a:off x="457200" y="1600200"/>
            <a:ext cx="8229600" cy="4876800"/>
          </a:xfrm>
        </p:spPr>
        <p:txBody>
          <a:bodyPr>
            <a:normAutofit lnSpcReduction="10000"/>
          </a:bodyPr>
          <a:lstStyle/>
          <a:p>
            <a:r>
              <a:rPr lang="en-US" dirty="0" smtClean="0"/>
              <a:t>At </a:t>
            </a:r>
            <a:r>
              <a:rPr lang="en-US" dirty="0" smtClean="0"/>
              <a:t>the broadest level, my research examines the role and use of data in K-12 STEM research, teaching, and learning </a:t>
            </a:r>
          </a:p>
          <a:p>
            <a:endParaRPr lang="en-US" dirty="0"/>
          </a:p>
          <a:p>
            <a:r>
              <a:rPr lang="en-US" dirty="0"/>
              <a:t>Taught H.S. Biology, Chemistry, and Earth Science</a:t>
            </a:r>
          </a:p>
          <a:p>
            <a:endParaRPr lang="en-US" dirty="0"/>
          </a:p>
          <a:p>
            <a:r>
              <a:rPr lang="en-US" dirty="0"/>
              <a:t>Motivated by challenges and opportunities from helping students to </a:t>
            </a:r>
            <a:r>
              <a:rPr lang="en-US" i="1" dirty="0"/>
              <a:t>do</a:t>
            </a:r>
            <a:r>
              <a:rPr lang="en-US" dirty="0"/>
              <a:t> science, particularly with technological tools </a:t>
            </a:r>
            <a:endParaRPr lang="en-US" dirty="0" smtClean="0"/>
          </a:p>
          <a:p>
            <a:endParaRPr lang="en-US" dirty="0"/>
          </a:p>
          <a:p>
            <a:r>
              <a:rPr lang="en-US" dirty="0"/>
              <a:t>Apply </a:t>
            </a:r>
            <a:r>
              <a:rPr lang="en-US" i="1" dirty="0"/>
              <a:t>research</a:t>
            </a:r>
            <a:r>
              <a:rPr lang="en-US" dirty="0"/>
              <a:t> to </a:t>
            </a:r>
            <a:r>
              <a:rPr lang="en-US" i="1" dirty="0"/>
              <a:t>teaching</a:t>
            </a:r>
            <a:r>
              <a:rPr lang="en-US" dirty="0"/>
              <a:t> about technology integration in science education, especially on teachers’ Technological Pedagogical Content Knowledge (TPACK</a:t>
            </a:r>
            <a:r>
              <a:rPr lang="en-US" dirty="0" smtClean="0"/>
              <a:t>)</a:t>
            </a:r>
            <a:endParaRPr lang="en-US" dirty="0"/>
          </a:p>
        </p:txBody>
      </p:sp>
    </p:spTree>
    <p:extLst>
      <p:ext uri="{BB962C8B-B14F-4D97-AF65-F5344CB8AC3E}">
        <p14:creationId xmlns:p14="http://schemas.microsoft.com/office/powerpoint/2010/main" val="197697284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39036"/>
            <a:ext cx="8229600" cy="5737964"/>
          </a:xfrm>
        </p:spPr>
        <p:txBody>
          <a:bodyPr anchor="ctr">
            <a:normAutofit/>
          </a:bodyPr>
          <a:lstStyle/>
          <a:p>
            <a:pPr marL="0" indent="0" algn="ctr">
              <a:buNone/>
            </a:pPr>
            <a:r>
              <a:rPr lang="en-US" sz="3600" dirty="0" smtClean="0"/>
              <a:t>How do K-12 students who work with data in science education engage in their learning?</a:t>
            </a:r>
          </a:p>
        </p:txBody>
      </p:sp>
      <p:sp>
        <p:nvSpPr>
          <p:cNvPr id="6" name="Rectangle 5"/>
          <p:cNvSpPr/>
          <p:nvPr/>
        </p:nvSpPr>
        <p:spPr>
          <a:xfrm>
            <a:off x="4001972" y="3244334"/>
            <a:ext cx="1140056" cy="369332"/>
          </a:xfrm>
          <a:prstGeom prst="rect">
            <a:avLst/>
          </a:prstGeom>
        </p:spPr>
        <p:txBody>
          <a:bodyPr wrap="none">
            <a:spAutoFit/>
          </a:bodyPr>
          <a:lstStyle/>
          <a:p>
            <a:pPr algn="ctr"/>
            <a:r>
              <a:rPr lang="en-US" dirty="0">
                <a:solidFill>
                  <a:schemeClr val="bg1"/>
                </a:solidFill>
                <a:latin typeface="Helvetica Neue" charset="0"/>
                <a:ea typeface="Helvetica Neue" charset="0"/>
                <a:cs typeface="Helvetica Neue" charset="0"/>
              </a:rPr>
              <a:t>Overview</a:t>
            </a:r>
            <a:endParaRPr lang="en-US" dirty="0">
              <a:solidFill>
                <a:schemeClr val="bg1"/>
              </a:solidFill>
              <a:latin typeface="Helvetica Neue" charset="0"/>
              <a:ea typeface="Helvetica Neue" charset="0"/>
              <a:cs typeface="Helvetica Neue"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069900420"/>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230206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 with data</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30005" y="3082512"/>
            <a:ext cx="4241800" cy="1435100"/>
          </a:xfrm>
        </p:spPr>
      </p:pic>
      <p:graphicFrame>
        <p:nvGraphicFramePr>
          <p:cNvPr id="10" name="Table 9"/>
          <p:cNvGraphicFramePr>
            <a:graphicFrameLocks noGrp="1"/>
          </p:cNvGraphicFramePr>
          <p:nvPr>
            <p:extLst>
              <p:ext uri="{D42A27DB-BD31-4B8C-83A1-F6EECF244321}">
                <p14:modId xmlns:p14="http://schemas.microsoft.com/office/powerpoint/2010/main" val="1069900420"/>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3520182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 with data</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48881"/>
            <a:ext cx="9144000" cy="3863822"/>
          </a:xfrm>
          <a:prstGeom prst="rect">
            <a:avLst/>
          </a:prstGeom>
        </p:spPr>
      </p:pic>
      <p:graphicFrame>
        <p:nvGraphicFramePr>
          <p:cNvPr id="9" name="Table 8"/>
          <p:cNvGraphicFramePr>
            <a:graphicFrameLocks noGrp="1"/>
          </p:cNvGraphicFramePr>
          <p:nvPr>
            <p:extLst>
              <p:ext uri="{D42A27DB-BD31-4B8C-83A1-F6EECF244321}">
                <p14:modId xmlns:p14="http://schemas.microsoft.com/office/powerpoint/2010/main" val="1069900420"/>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40394600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 with data</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748882"/>
            <a:ext cx="9144000" cy="3863821"/>
          </a:xfrm>
        </p:spPr>
      </p:pic>
      <p:graphicFrame>
        <p:nvGraphicFramePr>
          <p:cNvPr id="7" name="Table 6"/>
          <p:cNvGraphicFramePr>
            <a:graphicFrameLocks noGrp="1"/>
          </p:cNvGraphicFramePr>
          <p:nvPr>
            <p:extLst>
              <p:ext uri="{D42A27DB-BD31-4B8C-83A1-F6EECF244321}">
                <p14:modId xmlns:p14="http://schemas.microsoft.com/office/powerpoint/2010/main" val="1069900420"/>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6403677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 with data</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748881"/>
            <a:ext cx="9144000" cy="3863821"/>
          </a:xfrm>
        </p:spPr>
      </p:pic>
      <p:sp>
        <p:nvSpPr>
          <p:cNvPr id="3" name="TextBox 2"/>
          <p:cNvSpPr txBox="1"/>
          <p:nvPr/>
        </p:nvSpPr>
        <p:spPr>
          <a:xfrm>
            <a:off x="2404580" y="6241774"/>
            <a:ext cx="4334840" cy="461665"/>
          </a:xfrm>
          <a:prstGeom prst="rect">
            <a:avLst/>
          </a:prstGeom>
          <a:noFill/>
        </p:spPr>
        <p:txBody>
          <a:bodyPr wrap="none" rtlCol="0">
            <a:spAutoFit/>
          </a:bodyPr>
          <a:lstStyle/>
          <a:p>
            <a:pPr algn="ctr"/>
            <a:r>
              <a:rPr lang="en-US" sz="1200" dirty="0" smtClean="0"/>
              <a:t>Hancock, Kaput, &amp; Goldsmith, 1992; Wild &amp; </a:t>
            </a:r>
            <a:r>
              <a:rPr lang="en-US" sz="1200" dirty="0" err="1" smtClean="0"/>
              <a:t>Pfannkuch</a:t>
            </a:r>
            <a:r>
              <a:rPr lang="en-US" sz="1200" dirty="0" smtClean="0"/>
              <a:t>, 1999</a:t>
            </a:r>
          </a:p>
          <a:p>
            <a:pPr algn="ctr"/>
            <a:r>
              <a:rPr lang="en-US" sz="1200" dirty="0" smtClean="0"/>
              <a:t>NGSS Lead States, 2013; National Research Council, 2012</a:t>
            </a:r>
            <a:endParaRPr lang="en-US" sz="1200" dirty="0"/>
          </a:p>
        </p:txBody>
      </p:sp>
      <p:graphicFrame>
        <p:nvGraphicFramePr>
          <p:cNvPr id="6" name="Table 5"/>
          <p:cNvGraphicFramePr>
            <a:graphicFrameLocks noGrp="1"/>
          </p:cNvGraphicFramePr>
          <p:nvPr>
            <p:extLst>
              <p:ext uri="{D42A27DB-BD31-4B8C-83A1-F6EECF244321}">
                <p14:modId xmlns:p14="http://schemas.microsoft.com/office/powerpoint/2010/main" val="1069900420"/>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9246978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smtClean="0"/>
              <a:t>Two studies</a:t>
            </a:r>
            <a:endParaRPr lang="en-US" dirty="0"/>
          </a:p>
        </p:txBody>
      </p:sp>
      <p:sp>
        <p:nvSpPr>
          <p:cNvPr id="14" name="Content Placeholder 2"/>
          <p:cNvSpPr>
            <a:spLocks noGrp="1"/>
          </p:cNvSpPr>
          <p:nvPr>
            <p:ph idx="1"/>
          </p:nvPr>
        </p:nvSpPr>
        <p:spPr>
          <a:xfrm>
            <a:off x="457200" y="1600200"/>
            <a:ext cx="8229600" cy="4876800"/>
          </a:xfrm>
        </p:spPr>
        <p:txBody>
          <a:bodyPr anchor="ctr"/>
          <a:lstStyle/>
          <a:p>
            <a:pPr marL="0" indent="0">
              <a:buNone/>
            </a:pPr>
            <a:r>
              <a:rPr lang="en-US" dirty="0" smtClean="0"/>
              <a:t>Two studies to explore these set of issues</a:t>
            </a:r>
          </a:p>
          <a:p>
            <a:endParaRPr lang="en-US" dirty="0" smtClean="0"/>
          </a:p>
          <a:p>
            <a:r>
              <a:rPr lang="en-US" dirty="0" smtClean="0"/>
              <a:t>Study 1: </a:t>
            </a:r>
          </a:p>
          <a:p>
            <a:endParaRPr lang="en-US" dirty="0" smtClean="0"/>
          </a:p>
          <a:p>
            <a:r>
              <a:rPr lang="en-US" dirty="0" smtClean="0"/>
              <a:t>Study 2:</a:t>
            </a:r>
            <a:endParaRPr lang="en-US" dirty="0" smtClean="0"/>
          </a:p>
        </p:txBody>
      </p:sp>
      <p:graphicFrame>
        <p:nvGraphicFramePr>
          <p:cNvPr id="5" name="Table 4"/>
          <p:cNvGraphicFramePr>
            <a:graphicFrameLocks noGrp="1"/>
          </p:cNvGraphicFramePr>
          <p:nvPr>
            <p:extLst>
              <p:ext uri="{D42A27DB-BD31-4B8C-83A1-F6EECF244321}">
                <p14:modId xmlns:p14="http://schemas.microsoft.com/office/powerpoint/2010/main" val="1069900420"/>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8981299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STUDY ONE</a:t>
            </a:r>
            <a:endParaRPr lang="en-US" dirty="0"/>
          </a:p>
        </p:txBody>
      </p:sp>
      <p:sp>
        <p:nvSpPr>
          <p:cNvPr id="3" name="Content Placeholder 2"/>
          <p:cNvSpPr>
            <a:spLocks noGrp="1"/>
          </p:cNvSpPr>
          <p:nvPr>
            <p:ph idx="1"/>
          </p:nvPr>
        </p:nvSpPr>
        <p:spPr/>
        <p:txBody>
          <a:bodyPr anchor="ctr">
            <a:normAutofit/>
          </a:bodyPr>
          <a:lstStyle/>
          <a:p>
            <a:r>
              <a:rPr lang="en-US" dirty="0" smtClean="0"/>
              <a:t>Explored “business-as-usual” and hands-on science, activities using a person-in-context approach (Schmidt, Rosenberg, &amp; </a:t>
            </a:r>
            <a:r>
              <a:rPr lang="en-US" dirty="0" err="1" smtClean="0"/>
              <a:t>Beymer</a:t>
            </a:r>
            <a:r>
              <a:rPr lang="en-US" dirty="0" smtClean="0"/>
              <a:t>, 2018, </a:t>
            </a:r>
            <a:r>
              <a:rPr lang="en-US" i="1" dirty="0" smtClean="0"/>
              <a:t>JRST</a:t>
            </a:r>
            <a:r>
              <a:rPr lang="en-US" dirty="0" smtClean="0"/>
              <a:t>)</a:t>
            </a:r>
          </a:p>
          <a:p>
            <a:endParaRPr lang="en-US" dirty="0"/>
          </a:p>
          <a:p>
            <a:r>
              <a:rPr lang="en-US" dirty="0"/>
              <a:t>Tell about the classroom, students, what was “science” in these classrooms (i.e., what was “business as usual</a:t>
            </a:r>
            <a:r>
              <a:rPr lang="en-US" dirty="0" smtClean="0"/>
              <a:t>”)</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65959815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47851242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Context and Sample</a:t>
            </a:r>
            <a:endParaRPr lang="en-US" dirty="0"/>
          </a:p>
        </p:txBody>
      </p:sp>
      <p:sp>
        <p:nvSpPr>
          <p:cNvPr id="3" name="Content Placeholder 2"/>
          <p:cNvSpPr>
            <a:spLocks noGrp="1"/>
          </p:cNvSpPr>
          <p:nvPr>
            <p:ph idx="1"/>
          </p:nvPr>
        </p:nvSpPr>
        <p:spPr/>
        <p:txBody>
          <a:bodyPr anchor="ctr">
            <a:normAutofit/>
          </a:bodyPr>
          <a:lstStyle/>
          <a:p>
            <a:r>
              <a:rPr lang="en-US" dirty="0" smtClean="0"/>
              <a:t>12 </a:t>
            </a:r>
            <a:r>
              <a:rPr lang="en-US" dirty="0"/>
              <a:t>high school </a:t>
            </a:r>
            <a:r>
              <a:rPr lang="en-US" dirty="0" smtClean="0"/>
              <a:t>classrooms</a:t>
            </a:r>
          </a:p>
          <a:p>
            <a:endParaRPr lang="en-US" dirty="0" smtClean="0"/>
          </a:p>
          <a:p>
            <a:r>
              <a:rPr lang="en-US" dirty="0" smtClean="0"/>
              <a:t>Large high </a:t>
            </a:r>
            <a:r>
              <a:rPr lang="en-US" dirty="0"/>
              <a:t>school outside of a large metropolitan </a:t>
            </a:r>
            <a:r>
              <a:rPr lang="en-US" dirty="0" smtClean="0"/>
              <a:t>area</a:t>
            </a:r>
          </a:p>
          <a:p>
            <a:endParaRPr lang="en-US" dirty="0" smtClean="0"/>
          </a:p>
          <a:p>
            <a:r>
              <a:rPr lang="en-US" dirty="0" smtClean="0"/>
              <a:t>244 </a:t>
            </a:r>
            <a:r>
              <a:rPr lang="en-US" dirty="0" smtClean="0"/>
              <a:t>students</a:t>
            </a:r>
            <a:endParaRPr lang="en-US" dirty="0" smtClean="0"/>
          </a:p>
        </p:txBody>
      </p:sp>
      <p:graphicFrame>
        <p:nvGraphicFramePr>
          <p:cNvPr id="8" name="Table 7"/>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5556833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Research question</a:t>
            </a:r>
            <a:endParaRPr lang="en-US" dirty="0"/>
          </a:p>
        </p:txBody>
      </p:sp>
      <p:sp>
        <p:nvSpPr>
          <p:cNvPr id="3" name="Content Placeholder 2"/>
          <p:cNvSpPr>
            <a:spLocks noGrp="1"/>
          </p:cNvSpPr>
          <p:nvPr>
            <p:ph idx="1"/>
          </p:nvPr>
        </p:nvSpPr>
        <p:spPr/>
        <p:txBody>
          <a:bodyPr anchor="ctr">
            <a:normAutofit/>
          </a:bodyPr>
          <a:lstStyle/>
          <a:p>
            <a:pPr marL="0" indent="0" algn="ctr">
              <a:buNone/>
            </a:pPr>
            <a:r>
              <a:rPr lang="en-US" dirty="0" smtClean="0"/>
              <a:t>To </a:t>
            </a:r>
            <a:r>
              <a:rPr lang="en-US" dirty="0"/>
              <a:t>understand how learning activities (e.g., laboratory activities or lecture) and being able to choose impact students’ engagement</a:t>
            </a:r>
          </a:p>
        </p:txBody>
      </p:sp>
      <p:graphicFrame>
        <p:nvGraphicFramePr>
          <p:cNvPr id="6" name="Table 5"/>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7329775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Experience sampling method (ESM)</a:t>
            </a:r>
            <a:endParaRPr lang="en-US" dirty="0"/>
          </a:p>
        </p:txBody>
      </p:sp>
      <p:sp>
        <p:nvSpPr>
          <p:cNvPr id="3" name="Content Placeholder 2"/>
          <p:cNvSpPr>
            <a:spLocks noGrp="1"/>
          </p:cNvSpPr>
          <p:nvPr>
            <p:ph idx="1"/>
          </p:nvPr>
        </p:nvSpPr>
        <p:spPr/>
        <p:txBody>
          <a:bodyPr anchor="ctr">
            <a:normAutofit/>
          </a:bodyPr>
          <a:lstStyle/>
          <a:p>
            <a:pPr algn="ctr"/>
            <a:r>
              <a:rPr lang="en-US" dirty="0" smtClean="0"/>
              <a:t>Involves asking people about their experiences using short surveys</a:t>
            </a:r>
          </a:p>
          <a:p>
            <a:pPr algn="ctr"/>
            <a:endParaRPr lang="en-US" dirty="0" smtClean="0"/>
          </a:p>
          <a:p>
            <a:pPr algn="ctr"/>
            <a:r>
              <a:rPr lang="en-US" dirty="0" smtClean="0"/>
              <a:t>Use of an app on phone</a:t>
            </a:r>
          </a:p>
          <a:p>
            <a:pPr algn="ctr"/>
            <a:endParaRPr lang="en-US" dirty="0" smtClean="0"/>
          </a:p>
          <a:p>
            <a:pPr algn="ctr"/>
            <a:r>
              <a:rPr lang="en-US" dirty="0" smtClean="0"/>
              <a:t>Every 15-30 minutes</a:t>
            </a:r>
          </a:p>
          <a:p>
            <a:pPr algn="ctr"/>
            <a:endParaRPr lang="en-US" dirty="0" smtClean="0"/>
          </a:p>
          <a:p>
            <a:pPr algn="ctr"/>
            <a:r>
              <a:rPr lang="en-US" i="1" dirty="0" smtClean="0"/>
              <a:t>“When you were signaled, how interested were you in what you were learning?”</a:t>
            </a:r>
            <a:endParaRPr lang="en-US" i="1" dirty="0"/>
          </a:p>
        </p:txBody>
      </p:sp>
      <p:graphicFrame>
        <p:nvGraphicFramePr>
          <p:cNvPr id="5" name="Table 4"/>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5181595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Data is power(</a:t>
            </a:r>
            <a:r>
              <a:rPr lang="en-US" dirty="0" err="1" smtClean="0"/>
              <a:t>ful</a:t>
            </a:r>
            <a:r>
              <a:rPr lang="en-US" dirty="0" smtClean="0"/>
              <a:t>)</a:t>
            </a:r>
            <a:endParaRPr lang="en-US" dirty="0"/>
          </a:p>
        </p:txBody>
      </p:sp>
      <p:pic>
        <p:nvPicPr>
          <p:cNvPr id="13" name="Picture 12"/>
          <p:cNvPicPr>
            <a:picLocks noChangeAspect="1"/>
          </p:cNvPicPr>
          <p:nvPr/>
        </p:nvPicPr>
        <p:blipFill>
          <a:blip r:embed="rId2"/>
          <a:stretch>
            <a:fillRect/>
          </a:stretch>
        </p:blipFill>
        <p:spPr>
          <a:xfrm>
            <a:off x="457200" y="3427572"/>
            <a:ext cx="2319810" cy="1104671"/>
          </a:xfrm>
          <a:prstGeom prst="rect">
            <a:avLst/>
          </a:prstGeom>
        </p:spPr>
      </p:pic>
      <p:pic>
        <p:nvPicPr>
          <p:cNvPr id="14" name="Picture 13"/>
          <p:cNvPicPr>
            <a:picLocks noChangeAspect="1"/>
          </p:cNvPicPr>
          <p:nvPr/>
        </p:nvPicPr>
        <p:blipFill>
          <a:blip r:embed="rId3"/>
          <a:stretch>
            <a:fillRect/>
          </a:stretch>
        </p:blipFill>
        <p:spPr>
          <a:xfrm>
            <a:off x="6376827" y="3071528"/>
            <a:ext cx="2046633" cy="1786408"/>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7628" y="2816405"/>
            <a:ext cx="2055117" cy="2296654"/>
          </a:xfrm>
          <a:prstGeom prst="rect">
            <a:avLst/>
          </a:prstGeom>
        </p:spPr>
      </p:pic>
      <p:sp>
        <p:nvSpPr>
          <p:cNvPr id="16" name="TextBox 15"/>
          <p:cNvSpPr txBox="1"/>
          <p:nvPr/>
        </p:nvSpPr>
        <p:spPr>
          <a:xfrm>
            <a:off x="941279" y="2343336"/>
            <a:ext cx="1351652" cy="369332"/>
          </a:xfrm>
          <a:prstGeom prst="rect">
            <a:avLst/>
          </a:prstGeom>
          <a:noFill/>
        </p:spPr>
        <p:txBody>
          <a:bodyPr wrap="none" rtlCol="0">
            <a:spAutoFit/>
          </a:bodyPr>
          <a:lstStyle/>
          <a:p>
            <a:r>
              <a:rPr lang="en-US" smtClean="0"/>
              <a:t>Companies</a:t>
            </a:r>
            <a:endParaRPr lang="en-US"/>
          </a:p>
        </p:txBody>
      </p:sp>
      <p:sp>
        <p:nvSpPr>
          <p:cNvPr id="17" name="TextBox 16"/>
          <p:cNvSpPr txBox="1"/>
          <p:nvPr/>
        </p:nvSpPr>
        <p:spPr>
          <a:xfrm>
            <a:off x="6897441" y="2338100"/>
            <a:ext cx="1005403" cy="369332"/>
          </a:xfrm>
          <a:prstGeom prst="rect">
            <a:avLst/>
          </a:prstGeom>
          <a:noFill/>
        </p:spPr>
        <p:txBody>
          <a:bodyPr wrap="none" rtlCol="0">
            <a:spAutoFit/>
          </a:bodyPr>
          <a:lstStyle/>
          <a:p>
            <a:r>
              <a:rPr lang="en-US" smtClean="0"/>
              <a:t>Citizens</a:t>
            </a:r>
            <a:endParaRPr lang="en-US"/>
          </a:p>
        </p:txBody>
      </p:sp>
      <p:sp>
        <p:nvSpPr>
          <p:cNvPr id="19" name="TextBox 18"/>
          <p:cNvSpPr txBox="1"/>
          <p:nvPr/>
        </p:nvSpPr>
        <p:spPr>
          <a:xfrm>
            <a:off x="3868064" y="2338100"/>
            <a:ext cx="1454244" cy="369332"/>
          </a:xfrm>
          <a:prstGeom prst="rect">
            <a:avLst/>
          </a:prstGeom>
          <a:noFill/>
        </p:spPr>
        <p:txBody>
          <a:bodyPr wrap="none" rtlCol="0">
            <a:spAutoFit/>
          </a:bodyPr>
          <a:lstStyle/>
          <a:p>
            <a:r>
              <a:rPr lang="en-US" dirty="0" smtClean="0"/>
              <a:t>Government</a:t>
            </a:r>
            <a:endParaRPr lang="en-US" dirty="0"/>
          </a:p>
        </p:txBody>
      </p:sp>
      <p:graphicFrame>
        <p:nvGraphicFramePr>
          <p:cNvPr id="18" name="Table 17"/>
          <p:cNvGraphicFramePr>
            <a:graphicFrameLocks noGrp="1"/>
          </p:cNvGraphicFramePr>
          <p:nvPr>
            <p:extLst>
              <p:ext uri="{D42A27DB-BD31-4B8C-83A1-F6EECF244321}">
                <p14:modId xmlns:p14="http://schemas.microsoft.com/office/powerpoint/2010/main" val="1335494512"/>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chemeClr val="bg1"/>
                          </a:solidFill>
                          <a:latin typeface="Helvetica Neue" charset="0"/>
                          <a:ea typeface="Helvetica Neue" charset="0"/>
                          <a:cs typeface="Helvetica Neue" charset="0"/>
                        </a:rPr>
                        <a:t>Introduction</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0423422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Why ESM?</a:t>
            </a:r>
            <a:endParaRPr lang="en-US" dirty="0"/>
          </a:p>
        </p:txBody>
      </p:sp>
      <p:sp>
        <p:nvSpPr>
          <p:cNvPr id="3" name="Content Placeholder 2"/>
          <p:cNvSpPr>
            <a:spLocks noGrp="1"/>
          </p:cNvSpPr>
          <p:nvPr>
            <p:ph idx="1"/>
          </p:nvPr>
        </p:nvSpPr>
        <p:spPr/>
        <p:txBody>
          <a:bodyPr anchor="ctr">
            <a:normAutofit/>
          </a:bodyPr>
          <a:lstStyle/>
          <a:p>
            <a:r>
              <a:rPr lang="en-US" dirty="0" smtClean="0"/>
              <a:t>Understand learning experiences in a qualitatively distinct way </a:t>
            </a:r>
            <a:r>
              <a:rPr lang="en-US" sz="1800" dirty="0" smtClean="0"/>
              <a:t>(</a:t>
            </a:r>
            <a:r>
              <a:rPr lang="en-US" sz="1800" dirty="0" err="1" smtClean="0"/>
              <a:t>Hektner</a:t>
            </a:r>
            <a:r>
              <a:rPr lang="en-US" sz="1800" dirty="0" smtClean="0"/>
              <a:t>, Schmidt, &amp; </a:t>
            </a:r>
            <a:r>
              <a:rPr lang="en-US" sz="1800" dirty="0" err="1" smtClean="0"/>
              <a:t>Csikszentmihalyi</a:t>
            </a:r>
            <a:r>
              <a:rPr lang="en-US" sz="1800" dirty="0" smtClean="0"/>
              <a:t>, 2007</a:t>
            </a:r>
            <a:r>
              <a:rPr lang="en-US" sz="1800" dirty="0" smtClean="0"/>
              <a:t>)</a:t>
            </a:r>
          </a:p>
          <a:p>
            <a:endParaRPr lang="en-US" sz="1800" dirty="0" smtClean="0"/>
          </a:p>
          <a:p>
            <a:r>
              <a:rPr lang="en-US" dirty="0" smtClean="0"/>
              <a:t>Helps us to understand moment-to-moment changes in experiences and what impacts experiences</a:t>
            </a:r>
          </a:p>
          <a:p>
            <a:endParaRPr lang="en-US" dirty="0" smtClean="0"/>
          </a:p>
          <a:p>
            <a:pPr lvl="1"/>
            <a:r>
              <a:rPr lang="en-US" dirty="0" smtClean="0"/>
              <a:t>Allows us to understand experiences </a:t>
            </a:r>
            <a:r>
              <a:rPr lang="en-US" i="1" dirty="0" smtClean="0"/>
              <a:t>during</a:t>
            </a:r>
            <a:r>
              <a:rPr lang="en-US" dirty="0" smtClean="0"/>
              <a:t> activities rather than overall pre- and post-assessments of what did or did not work</a:t>
            </a:r>
          </a:p>
        </p:txBody>
      </p:sp>
      <p:graphicFrame>
        <p:nvGraphicFramePr>
          <p:cNvPr id="5" name="Table 4"/>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211974234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Constructing Profiles</a:t>
            </a:r>
            <a:endParaRPr lang="en-US" dirty="0"/>
          </a:p>
        </p:txBody>
      </p:sp>
      <p:sp>
        <p:nvSpPr>
          <p:cNvPr id="3" name="Content Placeholder 2"/>
          <p:cNvSpPr>
            <a:spLocks noGrp="1"/>
          </p:cNvSpPr>
          <p:nvPr>
            <p:ph idx="1"/>
          </p:nvPr>
        </p:nvSpPr>
        <p:spPr/>
        <p:txBody>
          <a:bodyPr anchor="ctr">
            <a:normAutofit/>
          </a:bodyPr>
          <a:lstStyle/>
          <a:p>
            <a:r>
              <a:rPr lang="en-US" dirty="0"/>
              <a:t>Cognitive, Behavioral, and Affective </a:t>
            </a:r>
            <a:r>
              <a:rPr lang="en-US" dirty="0" smtClean="0"/>
              <a:t>Engagement</a:t>
            </a:r>
            <a:endParaRPr lang="en-US" dirty="0"/>
          </a:p>
          <a:p>
            <a:endParaRPr lang="en-US" dirty="0" smtClean="0"/>
          </a:p>
          <a:p>
            <a:r>
              <a:rPr lang="en-US" dirty="0" smtClean="0"/>
              <a:t>Explain how you get profiles</a:t>
            </a:r>
            <a:endParaRPr lang="en-US" dirty="0"/>
          </a:p>
          <a:p>
            <a:endParaRPr lang="en-US" dirty="0"/>
          </a:p>
          <a:p>
            <a:r>
              <a:rPr lang="en-US" dirty="0" smtClean="0"/>
              <a:t>Why?</a:t>
            </a:r>
            <a:endParaRPr lang="en-US" dirty="0" smtClean="0"/>
          </a:p>
        </p:txBody>
      </p:sp>
      <p:graphicFrame>
        <p:nvGraphicFramePr>
          <p:cNvPr id="5" name="Table 4"/>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31230776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Coding of Data Practices</a:t>
            </a:r>
            <a:endParaRPr lang="en-US" dirty="0"/>
          </a:p>
        </p:txBody>
      </p:sp>
      <p:graphicFrame>
        <p:nvGraphicFramePr>
          <p:cNvPr id="4" name="Table 3"/>
          <p:cNvGraphicFramePr>
            <a:graphicFrameLocks noGrp="1"/>
          </p:cNvGraphicFramePr>
          <p:nvPr>
            <p:extLst/>
          </p:nvPr>
        </p:nvGraphicFramePr>
        <p:xfrm>
          <a:off x="457198" y="1969176"/>
          <a:ext cx="8229600" cy="4192715"/>
        </p:xfrm>
        <a:graphic>
          <a:graphicData uri="http://schemas.openxmlformats.org/drawingml/2006/table">
            <a:tbl>
              <a:tblPr>
                <a:tableStyleId>{5C22544A-7EE6-4342-B048-85BDC9FD1C3A}</a:tableStyleId>
              </a:tblPr>
              <a:tblGrid>
                <a:gridCol w="2362633"/>
                <a:gridCol w="5866967"/>
              </a:tblGrid>
              <a:tr h="317500">
                <a:tc>
                  <a:txBody>
                    <a:bodyPr/>
                    <a:lstStyle/>
                    <a:p>
                      <a:pPr marL="0" marR="0" algn="ctr">
                        <a:lnSpc>
                          <a:spcPct val="115000"/>
                        </a:lnSpc>
                        <a:spcBef>
                          <a:spcPts val="0"/>
                        </a:spcBef>
                        <a:spcAft>
                          <a:spcPts val="0"/>
                        </a:spcAft>
                      </a:pPr>
                      <a:r>
                        <a:rPr lang="en-US" sz="1600" b="1" dirty="0" smtClean="0">
                          <a:effectLst/>
                          <a:latin typeface="Helvetica Neue" charset="0"/>
                          <a:ea typeface="Helvetica Neue" charset="0"/>
                          <a:cs typeface="Helvetica Neue" charset="0"/>
                        </a:rPr>
                        <a:t>Work With Data</a:t>
                      </a:r>
                      <a:endParaRPr lang="en-US" sz="1600" b="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b="1" dirty="0">
                          <a:effectLst/>
                          <a:latin typeface="Helvetica Neue" charset="0"/>
                          <a:ea typeface="Helvetica Neue" charset="0"/>
                          <a:cs typeface="Helvetica Neue" charset="0"/>
                        </a:rPr>
                        <a:t>Description</a:t>
                      </a:r>
                      <a:endParaRPr lang="en-US" sz="1600" b="1" dirty="0">
                        <a:solidFill>
                          <a:srgbClr val="000000"/>
                        </a:solidFill>
                        <a:effectLst/>
                        <a:latin typeface="Helvetica Neue" charset="0"/>
                        <a:ea typeface="Helvetica Neue" charset="0"/>
                        <a:cs typeface="Helvetica Neue" charset="0"/>
                      </a:endParaRPr>
                    </a:p>
                  </a:txBody>
                  <a:tcPr marL="68580" marR="68580" marT="0" marB="0" anchor="ctr">
                    <a:noFill/>
                  </a:tcPr>
                </a:tc>
              </a:tr>
              <a:tr h="673100">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Asking questions or defining problems</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Discussing and exploring topics to investigate and pose questions.</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r h="944245">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Making observations</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Watching and noticing what is happening with respect to the phenomena or problem being investigated.</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r h="0">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Generating data</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Figuring out how or why to </a:t>
                      </a:r>
                      <a:r>
                        <a:rPr lang="en-US" sz="1600" dirty="0" smtClean="0">
                          <a:effectLst/>
                          <a:latin typeface="Helvetica Neue" charset="0"/>
                          <a:ea typeface="Helvetica Neue" charset="0"/>
                          <a:cs typeface="Helvetica Neue" charset="0"/>
                        </a:rPr>
                        <a:t>record </a:t>
                      </a:r>
                      <a:r>
                        <a:rPr lang="en-US" sz="1600" dirty="0">
                          <a:effectLst/>
                          <a:latin typeface="Helvetica Neue" charset="0"/>
                          <a:ea typeface="Helvetica Neue" charset="0"/>
                          <a:cs typeface="Helvetica Neue" charset="0"/>
                        </a:rPr>
                        <a:t>an observation as data and generating coding frames or measurement tools.</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r h="1187450">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Data modeling</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Understanding and explaining phenomena using models of the data that account for variability or uncertainty.</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r h="0">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Interpreting and communicating findings</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Discussing and sharing and presenting findings.</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16735607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3485" y="1678886"/>
            <a:ext cx="6730515" cy="4767448"/>
          </a:xfrm>
          <a:prstGeom prst="rect">
            <a:avLst/>
          </a:prstGeom>
        </p:spPr>
      </p:pic>
      <p:sp>
        <p:nvSpPr>
          <p:cNvPr id="2" name="Title 1"/>
          <p:cNvSpPr>
            <a:spLocks noGrp="1"/>
          </p:cNvSpPr>
          <p:nvPr>
            <p:ph type="title"/>
          </p:nvPr>
        </p:nvSpPr>
        <p:spPr/>
        <p:txBody>
          <a:bodyPr>
            <a:normAutofit/>
          </a:bodyPr>
          <a:lstStyle/>
          <a:p>
            <a:r>
              <a:rPr lang="en-US" dirty="0" smtClean="0"/>
              <a:t>Profiles of engagement</a:t>
            </a:r>
            <a:endParaRPr lang="en-US" dirty="0"/>
          </a:p>
        </p:txBody>
      </p:sp>
      <p:sp>
        <p:nvSpPr>
          <p:cNvPr id="3" name="TextBox 2"/>
          <p:cNvSpPr txBox="1"/>
          <p:nvPr/>
        </p:nvSpPr>
        <p:spPr>
          <a:xfrm>
            <a:off x="178130" y="2077451"/>
            <a:ext cx="2489190" cy="3970318"/>
          </a:xfrm>
          <a:prstGeom prst="rect">
            <a:avLst/>
          </a:prstGeom>
          <a:noFill/>
        </p:spPr>
        <p:txBody>
          <a:bodyPr wrap="square" rtlCol="0" anchor="ctr">
            <a:spAutoFit/>
          </a:bodyPr>
          <a:lstStyle/>
          <a:p>
            <a:pPr marL="285750" indent="-285750">
              <a:buFont typeface="Arial" charset="0"/>
              <a:buChar char="•"/>
            </a:pPr>
            <a:r>
              <a:rPr lang="en-US" dirty="0">
                <a:latin typeface="Helvetica" charset="0"/>
                <a:ea typeface="Helvetica" charset="0"/>
                <a:cs typeface="Helvetica" charset="0"/>
              </a:rPr>
              <a:t>Identified momentary profiles of </a:t>
            </a:r>
            <a:r>
              <a:rPr lang="en-US" dirty="0" smtClean="0">
                <a:latin typeface="Helvetica" charset="0"/>
                <a:ea typeface="Helvetica" charset="0"/>
                <a:cs typeface="Helvetica" charset="0"/>
              </a:rPr>
              <a:t>engagement</a:t>
            </a:r>
          </a:p>
          <a:p>
            <a:pPr marL="285750" indent="-285750">
              <a:buFont typeface="Arial" charset="0"/>
              <a:buChar char="•"/>
            </a:pPr>
            <a:endParaRPr lang="en-US" dirty="0" smtClean="0">
              <a:latin typeface="Helvetica" charset="0"/>
              <a:ea typeface="Helvetica" charset="0"/>
              <a:cs typeface="Helvetica" charset="0"/>
            </a:endParaRPr>
          </a:p>
          <a:p>
            <a:pPr marL="285750" indent="-285750">
              <a:buFont typeface="Arial" charset="0"/>
              <a:buChar char="•"/>
            </a:pPr>
            <a:r>
              <a:rPr lang="en-US" dirty="0" smtClean="0">
                <a:latin typeface="Helvetica" charset="0"/>
                <a:ea typeface="Helvetica" charset="0"/>
                <a:cs typeface="Helvetica" charset="0"/>
              </a:rPr>
              <a:t>Found six profiles from </a:t>
            </a:r>
            <a:r>
              <a:rPr lang="en-US" i="1" dirty="0" smtClean="0">
                <a:latin typeface="Helvetica" charset="0"/>
                <a:ea typeface="Helvetica" charset="0"/>
                <a:cs typeface="Helvetica" charset="0"/>
              </a:rPr>
              <a:t>Universally Low </a:t>
            </a:r>
            <a:r>
              <a:rPr lang="en-US" dirty="0" smtClean="0">
                <a:latin typeface="Helvetica" charset="0"/>
                <a:ea typeface="Helvetica" charset="0"/>
                <a:cs typeface="Helvetica" charset="0"/>
              </a:rPr>
              <a:t>to </a:t>
            </a:r>
            <a:r>
              <a:rPr lang="en-US" i="1" dirty="0" smtClean="0">
                <a:latin typeface="Helvetica" charset="0"/>
                <a:ea typeface="Helvetica" charset="0"/>
                <a:cs typeface="Helvetica" charset="0"/>
              </a:rPr>
              <a:t>Full</a:t>
            </a:r>
            <a:r>
              <a:rPr lang="en-US" dirty="0" smtClean="0">
                <a:latin typeface="Helvetica" charset="0"/>
                <a:ea typeface="Helvetica" charset="0"/>
                <a:cs typeface="Helvetica" charset="0"/>
              </a:rPr>
              <a:t>, with four complex patterns</a:t>
            </a:r>
          </a:p>
          <a:p>
            <a:pPr marL="285750" indent="-285750">
              <a:buFont typeface="Arial" charset="0"/>
              <a:buChar char="•"/>
            </a:pPr>
            <a:endParaRPr lang="en-US" dirty="0" smtClean="0">
              <a:latin typeface="Helvetica" charset="0"/>
              <a:ea typeface="Helvetica" charset="0"/>
              <a:cs typeface="Helvetica" charset="0"/>
            </a:endParaRPr>
          </a:p>
          <a:p>
            <a:pPr marL="285750" indent="-285750">
              <a:buFont typeface="Arial" charset="0"/>
              <a:buChar char="•"/>
            </a:pPr>
            <a:r>
              <a:rPr lang="en-US" dirty="0" smtClean="0">
                <a:latin typeface="Helvetica" charset="0"/>
                <a:ea typeface="Helvetica" charset="0"/>
                <a:cs typeface="Helvetica" charset="0"/>
              </a:rPr>
              <a:t>Note that students report multiple profiles</a:t>
            </a:r>
          </a:p>
          <a:p>
            <a:pPr marL="285750" indent="-285750">
              <a:buFont typeface="Arial" charset="0"/>
              <a:buChar char="•"/>
            </a:pPr>
            <a:endParaRPr lang="en-US" dirty="0">
              <a:latin typeface="Helvetica" charset="0"/>
              <a:ea typeface="Helvetica" charset="0"/>
              <a:cs typeface="Helvetica" charset="0"/>
            </a:endParaRPr>
          </a:p>
        </p:txBody>
      </p:sp>
      <p:graphicFrame>
        <p:nvGraphicFramePr>
          <p:cNvPr id="7" name="Table 6"/>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56165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Universally Low</a:t>
            </a:r>
            <a:endParaRPr lang="en-US" dirty="0"/>
          </a:p>
        </p:txBody>
      </p:sp>
      <p:sp>
        <p:nvSpPr>
          <p:cNvPr id="3" name="TextBox 2"/>
          <p:cNvSpPr txBox="1"/>
          <p:nvPr/>
        </p:nvSpPr>
        <p:spPr>
          <a:xfrm>
            <a:off x="178129" y="3739444"/>
            <a:ext cx="4995119" cy="646331"/>
          </a:xfrm>
          <a:prstGeom prst="rect">
            <a:avLst/>
          </a:prstGeom>
          <a:noFill/>
        </p:spPr>
        <p:txBody>
          <a:bodyPr wrap="square" rtlCol="0" anchor="ctr">
            <a:spAutoFit/>
          </a:bodyPr>
          <a:lstStyle/>
          <a:p>
            <a:pPr marL="285750" indent="-285750">
              <a:buFont typeface="Arial" charset="0"/>
              <a:buChar char="•"/>
            </a:pPr>
            <a:r>
              <a:rPr lang="en-US" dirty="0" smtClean="0">
                <a:latin typeface="Helvetica" charset="0"/>
                <a:ea typeface="Helvetica" charset="0"/>
                <a:cs typeface="Helvetica" charset="0"/>
              </a:rPr>
              <a:t>What this means</a:t>
            </a:r>
            <a:endParaRPr lang="en-US" dirty="0" smtClean="0">
              <a:latin typeface="Helvetica" charset="0"/>
              <a:ea typeface="Helvetica" charset="0"/>
              <a:cs typeface="Helvetica" charset="0"/>
            </a:endParaRPr>
          </a:p>
          <a:p>
            <a:pPr marL="285750" indent="-285750">
              <a:buFont typeface="Arial" charset="0"/>
              <a:buChar char="•"/>
            </a:pP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7020143" y="1200585"/>
            <a:ext cx="1016000" cy="3797300"/>
          </a:xfrm>
          <a:prstGeom prst="rect">
            <a:avLst/>
          </a:prstGeom>
        </p:spPr>
      </p:pic>
      <p:pic>
        <p:nvPicPr>
          <p:cNvPr id="5" name="Picture 4"/>
          <p:cNvPicPr>
            <a:picLocks noChangeAspect="1"/>
          </p:cNvPicPr>
          <p:nvPr/>
        </p:nvPicPr>
        <p:blipFill>
          <a:blip r:embed="rId4"/>
          <a:stretch>
            <a:fillRect/>
          </a:stretch>
        </p:blipFill>
        <p:spPr>
          <a:xfrm>
            <a:off x="6427940" y="4997885"/>
            <a:ext cx="2498134" cy="1623787"/>
          </a:xfrm>
          <a:prstGeom prst="rect">
            <a:avLst/>
          </a:prstGeom>
        </p:spPr>
      </p:pic>
      <p:graphicFrame>
        <p:nvGraphicFramePr>
          <p:cNvPr id="8" name="Table 7"/>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59941723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Reluctant</a:t>
            </a:r>
            <a:endParaRPr lang="en-US" dirty="0"/>
          </a:p>
        </p:txBody>
      </p:sp>
      <p:sp>
        <p:nvSpPr>
          <p:cNvPr id="3" name="TextBox 2"/>
          <p:cNvSpPr txBox="1"/>
          <p:nvPr/>
        </p:nvSpPr>
        <p:spPr>
          <a:xfrm>
            <a:off x="178129" y="3739444"/>
            <a:ext cx="4995119" cy="646331"/>
          </a:xfrm>
          <a:prstGeom prst="rect">
            <a:avLst/>
          </a:prstGeom>
          <a:noFill/>
        </p:spPr>
        <p:txBody>
          <a:bodyPr wrap="square" rtlCol="0" anchor="ctr">
            <a:spAutoFit/>
          </a:bodyPr>
          <a:lstStyle/>
          <a:p>
            <a:pPr marL="285750" indent="-285750">
              <a:buFont typeface="Arial" charset="0"/>
              <a:buChar char="•"/>
            </a:pPr>
            <a:r>
              <a:rPr lang="en-US" dirty="0" smtClean="0">
                <a:latin typeface="Helvetica" charset="0"/>
                <a:ea typeface="Helvetica" charset="0"/>
                <a:cs typeface="Helvetica" charset="0"/>
              </a:rPr>
              <a:t>What this means</a:t>
            </a:r>
            <a:endParaRPr lang="en-US" dirty="0" smtClean="0">
              <a:latin typeface="Helvetica" charset="0"/>
              <a:ea typeface="Helvetica" charset="0"/>
              <a:cs typeface="Helvetica" charset="0"/>
            </a:endParaRPr>
          </a:p>
          <a:p>
            <a:pPr marL="285750" indent="-285750">
              <a:buFont typeface="Arial" charset="0"/>
              <a:buChar char="•"/>
            </a:pP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7020143" y="1200585"/>
            <a:ext cx="1016000" cy="3797300"/>
          </a:xfrm>
          <a:prstGeom prst="rect">
            <a:avLst/>
          </a:prstGeom>
        </p:spPr>
      </p:pic>
      <p:pic>
        <p:nvPicPr>
          <p:cNvPr id="5" name="Picture 4"/>
          <p:cNvPicPr>
            <a:picLocks noChangeAspect="1"/>
          </p:cNvPicPr>
          <p:nvPr/>
        </p:nvPicPr>
        <p:blipFill>
          <a:blip r:embed="rId4"/>
          <a:stretch>
            <a:fillRect/>
          </a:stretch>
        </p:blipFill>
        <p:spPr>
          <a:xfrm>
            <a:off x="6427940" y="4997885"/>
            <a:ext cx="2498134" cy="1623787"/>
          </a:xfrm>
          <a:prstGeom prst="rect">
            <a:avLst/>
          </a:prstGeom>
        </p:spPr>
      </p:pic>
      <p:graphicFrame>
        <p:nvGraphicFramePr>
          <p:cNvPr id="7" name="Table 6"/>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37135531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Etc</a:t>
            </a:r>
            <a:endParaRPr lang="en-US" dirty="0"/>
          </a:p>
        </p:txBody>
      </p:sp>
      <p:sp>
        <p:nvSpPr>
          <p:cNvPr id="3" name="TextBox 2"/>
          <p:cNvSpPr txBox="1"/>
          <p:nvPr/>
        </p:nvSpPr>
        <p:spPr>
          <a:xfrm>
            <a:off x="178129" y="3739444"/>
            <a:ext cx="4995119" cy="646331"/>
          </a:xfrm>
          <a:prstGeom prst="rect">
            <a:avLst/>
          </a:prstGeom>
          <a:noFill/>
        </p:spPr>
        <p:txBody>
          <a:bodyPr wrap="square" rtlCol="0" anchor="ctr">
            <a:spAutoFit/>
          </a:bodyPr>
          <a:lstStyle/>
          <a:p>
            <a:pPr marL="285750" indent="-285750">
              <a:buFont typeface="Arial" charset="0"/>
              <a:buChar char="•"/>
            </a:pPr>
            <a:r>
              <a:rPr lang="en-US" dirty="0" smtClean="0">
                <a:latin typeface="Helvetica" charset="0"/>
                <a:ea typeface="Helvetica" charset="0"/>
                <a:cs typeface="Helvetica" charset="0"/>
              </a:rPr>
              <a:t>What this means</a:t>
            </a:r>
            <a:endParaRPr lang="en-US" dirty="0" smtClean="0">
              <a:latin typeface="Helvetica" charset="0"/>
              <a:ea typeface="Helvetica" charset="0"/>
              <a:cs typeface="Helvetica" charset="0"/>
            </a:endParaRPr>
          </a:p>
          <a:p>
            <a:pPr marL="285750" indent="-285750">
              <a:buFont typeface="Arial" charset="0"/>
              <a:buChar char="•"/>
            </a:pP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7020143" y="1200585"/>
            <a:ext cx="1016000" cy="3797300"/>
          </a:xfrm>
          <a:prstGeom prst="rect">
            <a:avLst/>
          </a:prstGeom>
        </p:spPr>
      </p:pic>
      <p:pic>
        <p:nvPicPr>
          <p:cNvPr id="5" name="Picture 4"/>
          <p:cNvPicPr>
            <a:picLocks noChangeAspect="1"/>
          </p:cNvPicPr>
          <p:nvPr/>
        </p:nvPicPr>
        <p:blipFill>
          <a:blip r:embed="rId4"/>
          <a:stretch>
            <a:fillRect/>
          </a:stretch>
        </p:blipFill>
        <p:spPr>
          <a:xfrm>
            <a:off x="6427940" y="4997885"/>
            <a:ext cx="2498134" cy="1623787"/>
          </a:xfrm>
          <a:prstGeom prst="rect">
            <a:avLst/>
          </a:prstGeom>
        </p:spPr>
      </p:pic>
      <p:graphicFrame>
        <p:nvGraphicFramePr>
          <p:cNvPr id="7" name="Table 6"/>
          <p:cNvGraphicFramePr>
            <a:graphicFrameLocks noGrp="1"/>
          </p:cNvGraphicFramePr>
          <p:nvPr>
            <p:extLst>
              <p:ext uri="{D42A27DB-BD31-4B8C-83A1-F6EECF244321}">
                <p14:modId xmlns:p14="http://schemas.microsoft.com/office/powerpoint/2010/main" val="427117278"/>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Study 1</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37130689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3485" y="1678886"/>
            <a:ext cx="6730515" cy="4767448"/>
          </a:xfrm>
          <a:prstGeom prst="rect">
            <a:avLst/>
          </a:prstGeom>
        </p:spPr>
      </p:pic>
      <p:sp>
        <p:nvSpPr>
          <p:cNvPr id="2" name="Title 1"/>
          <p:cNvSpPr>
            <a:spLocks noGrp="1"/>
          </p:cNvSpPr>
          <p:nvPr>
            <p:ph type="title"/>
          </p:nvPr>
        </p:nvSpPr>
        <p:spPr/>
        <p:txBody>
          <a:bodyPr>
            <a:normAutofit/>
          </a:bodyPr>
          <a:lstStyle/>
          <a:p>
            <a:r>
              <a:rPr lang="en-US" dirty="0" smtClean="0"/>
              <a:t>Profiles of engagement</a:t>
            </a:r>
            <a:endParaRPr lang="en-US" dirty="0"/>
          </a:p>
        </p:txBody>
      </p:sp>
      <p:sp>
        <p:nvSpPr>
          <p:cNvPr id="3" name="TextBox 2"/>
          <p:cNvSpPr txBox="1"/>
          <p:nvPr/>
        </p:nvSpPr>
        <p:spPr>
          <a:xfrm>
            <a:off x="178130" y="2077451"/>
            <a:ext cx="2489190" cy="3970318"/>
          </a:xfrm>
          <a:prstGeom prst="rect">
            <a:avLst/>
          </a:prstGeom>
          <a:noFill/>
        </p:spPr>
        <p:txBody>
          <a:bodyPr wrap="square" rtlCol="0" anchor="ctr">
            <a:spAutoFit/>
          </a:bodyPr>
          <a:lstStyle/>
          <a:p>
            <a:pPr marL="285750" indent="-285750">
              <a:buFont typeface="Arial" charset="0"/>
              <a:buChar char="•"/>
            </a:pPr>
            <a:r>
              <a:rPr lang="en-US" dirty="0">
                <a:latin typeface="Helvetica" charset="0"/>
                <a:ea typeface="Helvetica" charset="0"/>
                <a:cs typeface="Helvetica" charset="0"/>
              </a:rPr>
              <a:t>Identified momentary profiles of </a:t>
            </a:r>
            <a:r>
              <a:rPr lang="en-US" dirty="0" smtClean="0">
                <a:latin typeface="Helvetica" charset="0"/>
                <a:ea typeface="Helvetica" charset="0"/>
                <a:cs typeface="Helvetica" charset="0"/>
              </a:rPr>
              <a:t>engagement</a:t>
            </a:r>
          </a:p>
          <a:p>
            <a:pPr marL="285750" indent="-285750">
              <a:buFont typeface="Arial" charset="0"/>
              <a:buChar char="•"/>
            </a:pPr>
            <a:endParaRPr lang="en-US" dirty="0" smtClean="0">
              <a:latin typeface="Helvetica" charset="0"/>
              <a:ea typeface="Helvetica" charset="0"/>
              <a:cs typeface="Helvetica" charset="0"/>
            </a:endParaRPr>
          </a:p>
          <a:p>
            <a:pPr marL="285750" indent="-285750">
              <a:buFont typeface="Arial" charset="0"/>
              <a:buChar char="•"/>
            </a:pPr>
            <a:r>
              <a:rPr lang="en-US" dirty="0" smtClean="0">
                <a:latin typeface="Helvetica" charset="0"/>
                <a:ea typeface="Helvetica" charset="0"/>
                <a:cs typeface="Helvetica" charset="0"/>
              </a:rPr>
              <a:t>Found six profiles from </a:t>
            </a:r>
            <a:r>
              <a:rPr lang="en-US" i="1" dirty="0" smtClean="0">
                <a:latin typeface="Helvetica" charset="0"/>
                <a:ea typeface="Helvetica" charset="0"/>
                <a:cs typeface="Helvetica" charset="0"/>
              </a:rPr>
              <a:t>Universally Low </a:t>
            </a:r>
            <a:r>
              <a:rPr lang="en-US" dirty="0" smtClean="0">
                <a:latin typeface="Helvetica" charset="0"/>
                <a:ea typeface="Helvetica" charset="0"/>
                <a:cs typeface="Helvetica" charset="0"/>
              </a:rPr>
              <a:t>to </a:t>
            </a:r>
            <a:r>
              <a:rPr lang="en-US" i="1" dirty="0" smtClean="0">
                <a:latin typeface="Helvetica" charset="0"/>
                <a:ea typeface="Helvetica" charset="0"/>
                <a:cs typeface="Helvetica" charset="0"/>
              </a:rPr>
              <a:t>Full</a:t>
            </a:r>
            <a:r>
              <a:rPr lang="en-US" dirty="0" smtClean="0">
                <a:latin typeface="Helvetica" charset="0"/>
                <a:ea typeface="Helvetica" charset="0"/>
                <a:cs typeface="Helvetica" charset="0"/>
              </a:rPr>
              <a:t>, with four complex patterns</a:t>
            </a:r>
          </a:p>
          <a:p>
            <a:pPr marL="285750" indent="-285750">
              <a:buFont typeface="Arial" charset="0"/>
              <a:buChar char="•"/>
            </a:pPr>
            <a:endParaRPr lang="en-US" dirty="0" smtClean="0">
              <a:latin typeface="Helvetica" charset="0"/>
              <a:ea typeface="Helvetica" charset="0"/>
              <a:cs typeface="Helvetica" charset="0"/>
            </a:endParaRPr>
          </a:p>
          <a:p>
            <a:pPr marL="285750" indent="-285750">
              <a:buFont typeface="Arial" charset="0"/>
              <a:buChar char="•"/>
            </a:pPr>
            <a:r>
              <a:rPr lang="en-US" dirty="0" smtClean="0">
                <a:latin typeface="Helvetica" charset="0"/>
                <a:ea typeface="Helvetica" charset="0"/>
                <a:cs typeface="Helvetica" charset="0"/>
              </a:rPr>
              <a:t>Note that students report multiple profiles</a:t>
            </a:r>
          </a:p>
          <a:p>
            <a:pPr marL="285750" indent="-285750">
              <a:buFont typeface="Arial" charset="0"/>
              <a:buChar char="•"/>
            </a:pPr>
            <a:endParaRPr lang="en-US" dirty="0">
              <a:latin typeface="Helvetica" charset="0"/>
              <a:ea typeface="Helvetica" charset="0"/>
              <a:cs typeface="Helvetica" charset="0"/>
            </a:endParaRPr>
          </a:p>
        </p:txBody>
      </p:sp>
      <p:graphicFrame>
        <p:nvGraphicFramePr>
          <p:cNvPr id="6" name="Table 5"/>
          <p:cNvGraphicFramePr>
            <a:graphicFrameLocks noGrp="1"/>
          </p:cNvGraphicFramePr>
          <p:nvPr>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30397285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Profiles by activity</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930" y="1524000"/>
            <a:ext cx="7474136" cy="5188296"/>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05009392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impacts of activity on engagement</a:t>
            </a:r>
            <a:endParaRPr lang="en-US" dirty="0"/>
          </a:p>
        </p:txBody>
      </p:sp>
      <p:sp>
        <p:nvSpPr>
          <p:cNvPr id="5" name="Content Placeholder 2"/>
          <p:cNvSpPr>
            <a:spLocks noGrp="1"/>
          </p:cNvSpPr>
          <p:nvPr>
            <p:ph idx="1"/>
          </p:nvPr>
        </p:nvSpPr>
        <p:spPr>
          <a:xfrm>
            <a:off x="457200" y="1600200"/>
            <a:ext cx="8229600" cy="4876800"/>
          </a:xfrm>
        </p:spPr>
        <p:txBody>
          <a:bodyPr anchor="ctr">
            <a:normAutofit/>
          </a:bodyPr>
          <a:lstStyle/>
          <a:p>
            <a:r>
              <a:rPr lang="en-US" dirty="0"/>
              <a:t>Different activities in science are associated with different profiles of </a:t>
            </a:r>
            <a:r>
              <a:rPr lang="en-US" dirty="0" smtClean="0"/>
              <a:t>engagement</a:t>
            </a:r>
          </a:p>
          <a:p>
            <a:endParaRPr lang="en-US" dirty="0" smtClean="0"/>
          </a:p>
          <a:p>
            <a:r>
              <a:rPr lang="en-US" dirty="0" smtClean="0"/>
              <a:t>Laboratory activities can be particularly engaging (and disengaging)</a:t>
            </a:r>
          </a:p>
          <a:p>
            <a:endParaRPr lang="en-US" dirty="0" smtClean="0"/>
          </a:p>
          <a:p>
            <a:r>
              <a:rPr lang="en-US" dirty="0" smtClean="0"/>
              <a:t>Quizzes and tests have some affordances in terms of students’ engagement</a:t>
            </a:r>
          </a:p>
          <a:p>
            <a:endParaRPr lang="en-US" dirty="0" smtClean="0"/>
          </a:p>
          <a:p>
            <a:r>
              <a:rPr lang="en-US" dirty="0" smtClean="0"/>
              <a:t>Individual work can be particularly disengaging</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7926442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Data is power(</a:t>
            </a:r>
            <a:r>
              <a:rPr lang="en-US" dirty="0" err="1" smtClean="0"/>
              <a:t>ful</a:t>
            </a:r>
            <a:r>
              <a:rPr lang="en-US" dirty="0" smtClean="0"/>
              <a:t>)</a:t>
            </a:r>
            <a:endParaRPr lang="en-US" dirty="0"/>
          </a:p>
        </p:txBody>
      </p:sp>
      <p:pic>
        <p:nvPicPr>
          <p:cNvPr id="5" name="Picture 4"/>
          <p:cNvPicPr>
            <a:picLocks noChangeAspect="1"/>
          </p:cNvPicPr>
          <p:nvPr/>
        </p:nvPicPr>
        <p:blipFill>
          <a:blip r:embed="rId3"/>
          <a:stretch>
            <a:fillRect/>
          </a:stretch>
        </p:blipFill>
        <p:spPr>
          <a:xfrm>
            <a:off x="558524" y="2707432"/>
            <a:ext cx="2178602" cy="2378798"/>
          </a:xfrm>
          <a:prstGeom prst="rect">
            <a:avLst/>
          </a:prstGeom>
        </p:spPr>
      </p:pic>
      <p:pic>
        <p:nvPicPr>
          <p:cNvPr id="8" name="Picture 7"/>
          <p:cNvPicPr>
            <a:picLocks noChangeAspect="1"/>
          </p:cNvPicPr>
          <p:nvPr/>
        </p:nvPicPr>
        <p:blipFill>
          <a:blip r:embed="rId4"/>
          <a:stretch>
            <a:fillRect/>
          </a:stretch>
        </p:blipFill>
        <p:spPr>
          <a:xfrm>
            <a:off x="6186829" y="3101560"/>
            <a:ext cx="2569544" cy="1394237"/>
          </a:xfrm>
          <a:prstGeom prst="rect">
            <a:avLst/>
          </a:prstGeom>
        </p:spPr>
      </p:pic>
      <p:sp>
        <p:nvSpPr>
          <p:cNvPr id="9" name="TextBox 8"/>
          <p:cNvSpPr txBox="1"/>
          <p:nvPr/>
        </p:nvSpPr>
        <p:spPr>
          <a:xfrm>
            <a:off x="816018" y="2338100"/>
            <a:ext cx="1492716" cy="369332"/>
          </a:xfrm>
          <a:prstGeom prst="rect">
            <a:avLst/>
          </a:prstGeom>
          <a:noFill/>
        </p:spPr>
        <p:txBody>
          <a:bodyPr wrap="none" rtlCol="0">
            <a:spAutoFit/>
          </a:bodyPr>
          <a:lstStyle/>
          <a:p>
            <a:r>
              <a:rPr lang="en-US" dirty="0" smtClean="0"/>
              <a:t>Researchers</a:t>
            </a:r>
            <a:endParaRPr lang="en-US" dirty="0"/>
          </a:p>
        </p:txBody>
      </p:sp>
      <p:sp>
        <p:nvSpPr>
          <p:cNvPr id="10" name="TextBox 9"/>
          <p:cNvSpPr txBox="1"/>
          <p:nvPr/>
        </p:nvSpPr>
        <p:spPr>
          <a:xfrm>
            <a:off x="6897441" y="2338100"/>
            <a:ext cx="1095172" cy="369332"/>
          </a:xfrm>
          <a:prstGeom prst="rect">
            <a:avLst/>
          </a:prstGeom>
          <a:noFill/>
        </p:spPr>
        <p:txBody>
          <a:bodyPr wrap="none" rtlCol="0">
            <a:spAutoFit/>
          </a:bodyPr>
          <a:lstStyle/>
          <a:p>
            <a:r>
              <a:rPr lang="en-US" dirty="0" smtClean="0"/>
              <a:t>Students</a:t>
            </a:r>
            <a:endParaRPr lang="en-US" dirty="0"/>
          </a:p>
        </p:txBody>
      </p:sp>
      <p:sp>
        <p:nvSpPr>
          <p:cNvPr id="11" name="TextBox 10"/>
          <p:cNvSpPr txBox="1"/>
          <p:nvPr/>
        </p:nvSpPr>
        <p:spPr>
          <a:xfrm>
            <a:off x="3901439" y="2338100"/>
            <a:ext cx="1121076" cy="369332"/>
          </a:xfrm>
          <a:prstGeom prst="rect">
            <a:avLst/>
          </a:prstGeom>
          <a:noFill/>
        </p:spPr>
        <p:txBody>
          <a:bodyPr wrap="none" rtlCol="0">
            <a:spAutoFit/>
          </a:bodyPr>
          <a:lstStyle/>
          <a:p>
            <a:r>
              <a:rPr lang="en-US" dirty="0" smtClean="0"/>
              <a:t>Teachers</a:t>
            </a:r>
            <a:endParaRPr lang="en-US" dirty="0"/>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12709" y="2872132"/>
            <a:ext cx="2498537" cy="1856409"/>
          </a:xfrm>
          <a:prstGeom prst="rect">
            <a:avLst/>
          </a:prstGeom>
        </p:spPr>
      </p:pic>
      <p:graphicFrame>
        <p:nvGraphicFramePr>
          <p:cNvPr id="13" name="Table 12"/>
          <p:cNvGraphicFramePr>
            <a:graphicFrameLocks noGrp="1"/>
          </p:cNvGraphicFramePr>
          <p:nvPr>
            <p:extLst>
              <p:ext uri="{D42A27DB-BD31-4B8C-83A1-F6EECF244321}">
                <p14:modId xmlns:p14="http://schemas.microsoft.com/office/powerpoint/2010/main" val="6828706"/>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chemeClr val="bg1"/>
                          </a:solidFill>
                          <a:latin typeface="Helvetica Neue" charset="0"/>
                          <a:ea typeface="Helvetica Neue" charset="0"/>
                          <a:cs typeface="Helvetica Neue" charset="0"/>
                        </a:rPr>
                        <a:t>Introduction</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20008052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Profiles by choice</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930" y="1524000"/>
            <a:ext cx="7474136" cy="5188296"/>
          </a:xfrm>
          <a:prstGeom prst="rect">
            <a:avLst/>
          </a:prstGeom>
        </p:spPr>
      </p:pic>
    </p:spTree>
    <p:extLst>
      <p:ext uri="{BB962C8B-B14F-4D97-AF65-F5344CB8AC3E}">
        <p14:creationId xmlns:p14="http://schemas.microsoft.com/office/powerpoint/2010/main" val="171866900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impacts of choice on engagement</a:t>
            </a:r>
            <a:endParaRPr lang="en-US" dirty="0"/>
          </a:p>
        </p:txBody>
      </p:sp>
      <p:sp>
        <p:nvSpPr>
          <p:cNvPr id="5" name="Content Placeholder 2"/>
          <p:cNvSpPr>
            <a:spLocks noGrp="1"/>
          </p:cNvSpPr>
          <p:nvPr>
            <p:ph idx="1"/>
          </p:nvPr>
        </p:nvSpPr>
        <p:spPr>
          <a:xfrm>
            <a:off x="457200" y="1600200"/>
            <a:ext cx="8229600" cy="4876800"/>
          </a:xfrm>
        </p:spPr>
        <p:txBody>
          <a:bodyPr anchor="ctr">
            <a:normAutofit/>
          </a:bodyPr>
          <a:lstStyle/>
          <a:p>
            <a:r>
              <a:rPr lang="en-US" dirty="0" smtClean="0"/>
              <a:t>Choosing with whom to work is not associated with higher engagement</a:t>
            </a:r>
          </a:p>
          <a:p>
            <a:endParaRPr lang="en-US" dirty="0" smtClean="0"/>
          </a:p>
          <a:p>
            <a:r>
              <a:rPr lang="en-US" dirty="0" smtClean="0"/>
              <a:t>Choosing how much time to take is associated with rational engagement</a:t>
            </a:r>
          </a:p>
          <a:p>
            <a:endParaRPr lang="en-US" dirty="0" smtClean="0"/>
          </a:p>
          <a:p>
            <a:r>
              <a:rPr lang="en-US" dirty="0" smtClean="0"/>
              <a:t>Choosing how to do an activity or what the purpose or topic of the activity is associated with engaging profiles </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3707911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Summary</a:t>
            </a:r>
            <a:endParaRPr lang="en-US" dirty="0"/>
          </a:p>
        </p:txBody>
      </p:sp>
      <p:sp>
        <p:nvSpPr>
          <p:cNvPr id="3" name="Content Placeholder 2"/>
          <p:cNvSpPr>
            <a:spLocks noGrp="1"/>
          </p:cNvSpPr>
          <p:nvPr>
            <p:ph idx="1"/>
          </p:nvPr>
        </p:nvSpPr>
        <p:spPr/>
        <p:txBody>
          <a:bodyPr anchor="ctr">
            <a:normAutofit lnSpcReduction="10000"/>
          </a:bodyPr>
          <a:lstStyle/>
          <a:p>
            <a:r>
              <a:rPr lang="en-US" dirty="0" smtClean="0"/>
              <a:t>Using the right kind of data, ESM, allowed </a:t>
            </a:r>
            <a:r>
              <a:rPr lang="en-US" dirty="0" smtClean="0"/>
              <a:t>us to study the impacts of the learning activity and </a:t>
            </a:r>
            <a:r>
              <a:rPr lang="en-US" dirty="0" smtClean="0"/>
              <a:t>choice when students work with data</a:t>
            </a:r>
            <a:endParaRPr lang="en-US" dirty="0" smtClean="0"/>
          </a:p>
          <a:p>
            <a:endParaRPr lang="en-US" dirty="0" smtClean="0"/>
          </a:p>
          <a:p>
            <a:r>
              <a:rPr lang="en-US" dirty="0" smtClean="0"/>
              <a:t>Different activities in science are associated with different profiles of engagement</a:t>
            </a:r>
          </a:p>
          <a:p>
            <a:endParaRPr lang="en-US" dirty="0" smtClean="0"/>
          </a:p>
          <a:p>
            <a:r>
              <a:rPr lang="en-US" dirty="0" smtClean="0"/>
              <a:t>Providing chances for students to decide what to do or how to do it also impacts their engagement</a:t>
            </a:r>
          </a:p>
          <a:p>
            <a:endParaRPr lang="en-US" dirty="0" smtClean="0"/>
          </a:p>
          <a:p>
            <a:r>
              <a:rPr lang="en-US" dirty="0" smtClean="0"/>
              <a:t>As students move from activity to activity, their engagement can change</a:t>
            </a:r>
          </a:p>
        </p:txBody>
      </p:sp>
      <p:graphicFrame>
        <p:nvGraphicFramePr>
          <p:cNvPr id="5" name="Table 4"/>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86991065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 STUDY 2</a:t>
            </a:r>
            <a:endParaRPr lang="en-US" dirty="0"/>
          </a:p>
        </p:txBody>
      </p:sp>
      <p:sp>
        <p:nvSpPr>
          <p:cNvPr id="3" name="Content Placeholder 2"/>
          <p:cNvSpPr>
            <a:spLocks noGrp="1"/>
          </p:cNvSpPr>
          <p:nvPr>
            <p:ph idx="1"/>
          </p:nvPr>
        </p:nvSpPr>
        <p:spPr/>
        <p:txBody>
          <a:bodyPr anchor="ctr">
            <a:normAutofit/>
          </a:bodyPr>
          <a:lstStyle/>
          <a:p>
            <a:r>
              <a:rPr lang="en-US" dirty="0"/>
              <a:t>Explored “business-as-usual” and hands-on science, activities using a person-in-context approach (Schmidt, Rosenberg, &amp; </a:t>
            </a:r>
            <a:r>
              <a:rPr lang="en-US" dirty="0" err="1"/>
              <a:t>Beymer</a:t>
            </a:r>
            <a:r>
              <a:rPr lang="en-US" dirty="0"/>
              <a:t>, 2018, </a:t>
            </a:r>
            <a:r>
              <a:rPr lang="en-US" i="1" dirty="0"/>
              <a:t>JRST</a:t>
            </a:r>
            <a:r>
              <a:rPr lang="en-US" dirty="0"/>
              <a:t>)</a:t>
            </a:r>
          </a:p>
          <a:p>
            <a:endParaRPr lang="en-US" dirty="0"/>
          </a:p>
          <a:p>
            <a:r>
              <a:rPr lang="en-US" dirty="0"/>
              <a:t>Tell about the classroom, students, what was “science” in these classrooms (i.e., what was “business as usual</a:t>
            </a:r>
            <a:r>
              <a:rPr lang="en-US" dirty="0" smtClean="0"/>
              <a:t>”)</a:t>
            </a:r>
            <a:endParaRPr lang="en-US" dirty="0"/>
          </a:p>
        </p:txBody>
      </p:sp>
      <p:graphicFrame>
        <p:nvGraphicFramePr>
          <p:cNvPr id="5" name="Table 4"/>
          <p:cNvGraphicFramePr>
            <a:graphicFrameLocks noGrp="1"/>
          </p:cNvGraphicFramePr>
          <p:nvPr>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69097069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Context and Sample</a:t>
            </a:r>
            <a:endParaRPr lang="en-US" dirty="0"/>
          </a:p>
        </p:txBody>
      </p:sp>
      <p:sp>
        <p:nvSpPr>
          <p:cNvPr id="3" name="Content Placeholder 2"/>
          <p:cNvSpPr>
            <a:spLocks noGrp="1"/>
          </p:cNvSpPr>
          <p:nvPr>
            <p:ph idx="1"/>
          </p:nvPr>
        </p:nvSpPr>
        <p:spPr/>
        <p:txBody>
          <a:bodyPr anchor="ctr">
            <a:normAutofit/>
          </a:bodyPr>
          <a:lstStyle/>
          <a:p>
            <a:r>
              <a:rPr lang="en-US" dirty="0" smtClean="0"/>
              <a:t>12 </a:t>
            </a:r>
            <a:r>
              <a:rPr lang="en-US" dirty="0"/>
              <a:t>high school </a:t>
            </a:r>
            <a:r>
              <a:rPr lang="en-US" dirty="0" smtClean="0"/>
              <a:t>classrooms</a:t>
            </a:r>
          </a:p>
          <a:p>
            <a:endParaRPr lang="en-US" dirty="0" smtClean="0"/>
          </a:p>
          <a:p>
            <a:r>
              <a:rPr lang="en-US" dirty="0" smtClean="0"/>
              <a:t>Large high </a:t>
            </a:r>
            <a:r>
              <a:rPr lang="en-US" dirty="0"/>
              <a:t>school outside of a large metropolitan </a:t>
            </a:r>
            <a:r>
              <a:rPr lang="en-US" dirty="0" smtClean="0"/>
              <a:t>area</a:t>
            </a:r>
          </a:p>
          <a:p>
            <a:endParaRPr lang="en-US" dirty="0" smtClean="0"/>
          </a:p>
          <a:p>
            <a:r>
              <a:rPr lang="en-US" dirty="0" smtClean="0"/>
              <a:t>244 </a:t>
            </a:r>
            <a:r>
              <a:rPr lang="en-US" dirty="0" smtClean="0"/>
              <a:t>students</a:t>
            </a:r>
            <a:endParaRPr lang="en-US" dirty="0" smtClean="0"/>
          </a:p>
        </p:txBody>
      </p:sp>
      <p:graphicFrame>
        <p:nvGraphicFramePr>
          <p:cNvPr id="6" name="Table 5"/>
          <p:cNvGraphicFramePr>
            <a:graphicFrameLocks noGrp="1"/>
          </p:cNvGraphicFramePr>
          <p:nvPr>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3801340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Research Question</a:t>
            </a:r>
            <a:endParaRPr lang="en-US" dirty="0"/>
          </a:p>
        </p:txBody>
      </p:sp>
      <p:sp>
        <p:nvSpPr>
          <p:cNvPr id="3" name="Content Placeholder 2"/>
          <p:cNvSpPr>
            <a:spLocks noGrp="1"/>
          </p:cNvSpPr>
          <p:nvPr>
            <p:ph idx="1"/>
          </p:nvPr>
        </p:nvSpPr>
        <p:spPr/>
        <p:txBody>
          <a:bodyPr anchor="ctr">
            <a:normAutofit/>
          </a:bodyPr>
          <a:lstStyle/>
          <a:p>
            <a:endParaRPr lang="en-US" dirty="0"/>
          </a:p>
          <a:p>
            <a:endParaRPr lang="en-US" dirty="0"/>
          </a:p>
          <a:p>
            <a:r>
              <a:rPr lang="en-US" dirty="0"/>
              <a:t>To understand how </a:t>
            </a:r>
            <a:r>
              <a:rPr lang="en-US" dirty="0" smtClean="0"/>
              <a:t>data practices </a:t>
            </a:r>
            <a:r>
              <a:rPr lang="en-US" dirty="0"/>
              <a:t>(e.g., </a:t>
            </a:r>
            <a:r>
              <a:rPr lang="en-US" dirty="0" smtClean="0"/>
              <a:t>collecting, analyzing, interpreting, etc.) impact </a:t>
            </a:r>
            <a:r>
              <a:rPr lang="en-US" dirty="0"/>
              <a:t>students’ engagement</a:t>
            </a:r>
          </a:p>
        </p:txBody>
      </p:sp>
      <p:graphicFrame>
        <p:nvGraphicFramePr>
          <p:cNvPr id="5" name="Table 4"/>
          <p:cNvGraphicFramePr>
            <a:graphicFrameLocks noGrp="1"/>
          </p:cNvGraphicFramePr>
          <p:nvPr>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79482248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Experience sampling method (ESM)</a:t>
            </a:r>
            <a:endParaRPr lang="en-US" dirty="0"/>
          </a:p>
        </p:txBody>
      </p:sp>
      <p:sp>
        <p:nvSpPr>
          <p:cNvPr id="3" name="Content Placeholder 2"/>
          <p:cNvSpPr>
            <a:spLocks noGrp="1"/>
          </p:cNvSpPr>
          <p:nvPr>
            <p:ph idx="1"/>
          </p:nvPr>
        </p:nvSpPr>
        <p:spPr/>
        <p:txBody>
          <a:bodyPr anchor="ctr">
            <a:normAutofit/>
          </a:bodyPr>
          <a:lstStyle/>
          <a:p>
            <a:pPr algn="ctr"/>
            <a:endParaRPr lang="en-US" i="1" dirty="0"/>
          </a:p>
        </p:txBody>
      </p:sp>
      <p:graphicFrame>
        <p:nvGraphicFramePr>
          <p:cNvPr id="6" name="Table 5"/>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30912880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Constructing Profiles</a:t>
            </a:r>
            <a:endParaRPr lang="en-US" dirty="0"/>
          </a:p>
        </p:txBody>
      </p:sp>
      <p:sp>
        <p:nvSpPr>
          <p:cNvPr id="3" name="Content Placeholder 2"/>
          <p:cNvSpPr>
            <a:spLocks noGrp="1"/>
          </p:cNvSpPr>
          <p:nvPr>
            <p:ph idx="1"/>
          </p:nvPr>
        </p:nvSpPr>
        <p:spPr/>
        <p:txBody>
          <a:bodyPr anchor="ctr">
            <a:normAutofit/>
          </a:bodyPr>
          <a:lstStyle/>
          <a:p>
            <a:r>
              <a:rPr lang="en-US" dirty="0" smtClean="0"/>
              <a:t>Cognitive, Behavioral, Affective, Challenge, and Competence</a:t>
            </a:r>
          </a:p>
          <a:p>
            <a:endParaRPr lang="en-US" dirty="0"/>
          </a:p>
          <a:p>
            <a:r>
              <a:rPr lang="en-US" dirty="0" smtClean="0"/>
              <a:t>Explain how you get profiles</a:t>
            </a:r>
          </a:p>
          <a:p>
            <a:endParaRPr lang="en-US" dirty="0"/>
          </a:p>
          <a:p>
            <a:r>
              <a:rPr lang="en-US" dirty="0" smtClean="0"/>
              <a:t>Why?</a:t>
            </a:r>
            <a:endParaRPr lang="en-US" dirty="0" smtClean="0"/>
          </a:p>
        </p:txBody>
      </p:sp>
      <p:graphicFrame>
        <p:nvGraphicFramePr>
          <p:cNvPr id="6" name="Table 5"/>
          <p:cNvGraphicFramePr>
            <a:graphicFrameLocks noGrp="1"/>
          </p:cNvGraphicFramePr>
          <p:nvPr>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41861405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Coding of Data Practices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079571876"/>
              </p:ext>
            </p:extLst>
          </p:nvPr>
        </p:nvGraphicFramePr>
        <p:xfrm>
          <a:off x="457198" y="1969176"/>
          <a:ext cx="8229600" cy="4243959"/>
        </p:xfrm>
        <a:graphic>
          <a:graphicData uri="http://schemas.openxmlformats.org/drawingml/2006/table">
            <a:tbl>
              <a:tblPr>
                <a:tableStyleId>{5C22544A-7EE6-4342-B048-85BDC9FD1C3A}</a:tableStyleId>
              </a:tblPr>
              <a:tblGrid>
                <a:gridCol w="2362633"/>
                <a:gridCol w="5866967"/>
              </a:tblGrid>
              <a:tr h="317500">
                <a:tc>
                  <a:txBody>
                    <a:bodyPr/>
                    <a:lstStyle/>
                    <a:p>
                      <a:pPr marL="0" marR="0" algn="ctr">
                        <a:lnSpc>
                          <a:spcPct val="115000"/>
                        </a:lnSpc>
                        <a:spcBef>
                          <a:spcPts val="0"/>
                        </a:spcBef>
                        <a:spcAft>
                          <a:spcPts val="0"/>
                        </a:spcAft>
                      </a:pPr>
                      <a:r>
                        <a:rPr lang="en-US" sz="1600" b="1" dirty="0" smtClean="0">
                          <a:effectLst/>
                          <a:latin typeface="Helvetica Neue" charset="0"/>
                          <a:ea typeface="Helvetica Neue" charset="0"/>
                          <a:cs typeface="Helvetica Neue" charset="0"/>
                        </a:rPr>
                        <a:t>Work With Data</a:t>
                      </a:r>
                      <a:endParaRPr lang="en-US" sz="1600" b="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b="1" dirty="0">
                          <a:effectLst/>
                          <a:latin typeface="Helvetica Neue" charset="0"/>
                          <a:ea typeface="Helvetica Neue" charset="0"/>
                          <a:cs typeface="Helvetica Neue" charset="0"/>
                        </a:rPr>
                        <a:t>Description</a:t>
                      </a:r>
                      <a:endParaRPr lang="en-US" sz="1600" b="1" dirty="0">
                        <a:solidFill>
                          <a:srgbClr val="000000"/>
                        </a:solidFill>
                        <a:effectLst/>
                        <a:latin typeface="Helvetica Neue" charset="0"/>
                        <a:ea typeface="Helvetica Neue" charset="0"/>
                        <a:cs typeface="Helvetica Neue" charset="0"/>
                      </a:endParaRPr>
                    </a:p>
                  </a:txBody>
                  <a:tcPr marL="68580" marR="68580" marT="0" marB="0" anchor="ctr">
                    <a:noFill/>
                  </a:tcPr>
                </a:tc>
              </a:tr>
              <a:tr h="673100">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Asking questions or defining problems</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Discussing and exploring topics to investigate and pose questions.</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r h="944245">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Making observations</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Watching and noticing what is happening with respect to the phenomena or problem being investigated.</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r h="0">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Generating data</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Figuring out how or why to </a:t>
                      </a:r>
                      <a:r>
                        <a:rPr lang="en-US" sz="1600" dirty="0" smtClean="0">
                          <a:effectLst/>
                          <a:latin typeface="Helvetica Neue" charset="0"/>
                          <a:ea typeface="Helvetica Neue" charset="0"/>
                          <a:cs typeface="Helvetica Neue" charset="0"/>
                        </a:rPr>
                        <a:t>record </a:t>
                      </a:r>
                      <a:r>
                        <a:rPr lang="en-US" sz="1600" dirty="0">
                          <a:effectLst/>
                          <a:latin typeface="Helvetica Neue" charset="0"/>
                          <a:ea typeface="Helvetica Neue" charset="0"/>
                          <a:cs typeface="Helvetica Neue" charset="0"/>
                        </a:rPr>
                        <a:t>an observation as data and generating coding frames or measurement tools.</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r h="1187450">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Data modeling</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Understanding and explaining phenomena using models of the data that account for variability or uncertainty.</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r h="0">
                <a:tc>
                  <a:txBody>
                    <a:bodyPr/>
                    <a:lstStyle/>
                    <a:p>
                      <a:pPr marL="0" marR="0" algn="ctr">
                        <a:lnSpc>
                          <a:spcPct val="115000"/>
                        </a:lnSpc>
                        <a:spcBef>
                          <a:spcPts val="0"/>
                        </a:spcBef>
                        <a:spcAft>
                          <a:spcPts val="0"/>
                        </a:spcAft>
                      </a:pPr>
                      <a:r>
                        <a:rPr lang="en-US" sz="1600" i="1" dirty="0">
                          <a:effectLst/>
                          <a:latin typeface="Helvetica Neue" charset="0"/>
                          <a:ea typeface="Helvetica Neue" charset="0"/>
                          <a:cs typeface="Helvetica Neue" charset="0"/>
                        </a:rPr>
                        <a:t>Interpreting and communicating findings</a:t>
                      </a:r>
                      <a:endParaRPr lang="en-US" sz="1600" i="1" dirty="0">
                        <a:solidFill>
                          <a:srgbClr val="000000"/>
                        </a:solidFill>
                        <a:effectLst/>
                        <a:latin typeface="Helvetica Neue" charset="0"/>
                        <a:ea typeface="Helvetica Neue" charset="0"/>
                        <a:cs typeface="Helvetica Neue" charset="0"/>
                      </a:endParaRPr>
                    </a:p>
                  </a:txBody>
                  <a:tcPr marL="68580" marR="68580" marT="0" marB="0" anchor="ctr">
                    <a:noFill/>
                  </a:tcPr>
                </a:tc>
                <a:tc>
                  <a:txBody>
                    <a:bodyPr/>
                    <a:lstStyle/>
                    <a:p>
                      <a:pPr marL="0" marR="0" algn="ctr">
                        <a:lnSpc>
                          <a:spcPct val="115000"/>
                        </a:lnSpc>
                        <a:spcBef>
                          <a:spcPts val="0"/>
                        </a:spcBef>
                        <a:spcAft>
                          <a:spcPts val="0"/>
                        </a:spcAft>
                      </a:pPr>
                      <a:r>
                        <a:rPr lang="en-US" sz="1600" dirty="0">
                          <a:effectLst/>
                          <a:latin typeface="Helvetica Neue" charset="0"/>
                          <a:ea typeface="Helvetica Neue" charset="0"/>
                          <a:cs typeface="Helvetica Neue" charset="0"/>
                        </a:rPr>
                        <a:t>Discussing and sharing and presenting findings.</a:t>
                      </a:r>
                      <a:endParaRPr lang="en-US" sz="1600" dirty="0">
                        <a:solidFill>
                          <a:srgbClr val="000000"/>
                        </a:solidFill>
                        <a:effectLst/>
                        <a:latin typeface="Helvetica Neue" charset="0"/>
                        <a:ea typeface="Helvetica Neue" charset="0"/>
                        <a:cs typeface="Helvetica Neue" charset="0"/>
                      </a:endParaRPr>
                    </a:p>
                  </a:txBody>
                  <a:tcPr marL="68580" marR="68580" marT="0" marB="0" anchor="ctr">
                    <a:noFill/>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209085480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Profiles of engagement and its conditions</a:t>
            </a:r>
            <a:endParaRPr lang="en-US" dirty="0"/>
          </a:p>
        </p:txBody>
      </p:sp>
      <p:sp>
        <p:nvSpPr>
          <p:cNvPr id="6" name="Content Placeholder 2"/>
          <p:cNvSpPr>
            <a:spLocks noGrp="1"/>
          </p:cNvSpPr>
          <p:nvPr>
            <p:ph idx="1"/>
          </p:nvPr>
        </p:nvSpPr>
        <p:spPr>
          <a:xfrm>
            <a:off x="457200" y="1502666"/>
            <a:ext cx="1546353" cy="4876800"/>
          </a:xfrm>
        </p:spPr>
        <p:txBody>
          <a:bodyPr anchor="ctr">
            <a:normAutofit/>
          </a:bodyPr>
          <a:lstStyle/>
          <a:p>
            <a:r>
              <a:rPr lang="en-US" sz="1800" dirty="0" smtClean="0">
                <a:solidFill>
                  <a:srgbClr val="000000"/>
                </a:solidFill>
                <a:latin typeface="HelveticaNeue" charset="0"/>
              </a:rPr>
              <a:t>Developed tool for Latent Profile Analysis</a:t>
            </a:r>
          </a:p>
          <a:p>
            <a:endParaRPr lang="en-US" sz="1800" dirty="0" smtClean="0">
              <a:solidFill>
                <a:srgbClr val="000000"/>
              </a:solidFill>
              <a:latin typeface="HelveticaNeue" charset="0"/>
            </a:endParaRPr>
          </a:p>
          <a:p>
            <a:r>
              <a:rPr lang="en-US" sz="1800" dirty="0" smtClean="0">
                <a:solidFill>
                  <a:srgbClr val="000000"/>
                </a:solidFill>
                <a:latin typeface="HelveticaNeue" charset="0"/>
              </a:rPr>
              <a:t>Interpreted profiles using multiple criteria</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2000" y="1524000"/>
            <a:ext cx="7112000" cy="5334000"/>
          </a:xfrm>
          <a:prstGeom prst="rect">
            <a:avLst/>
          </a:prstGeom>
        </p:spPr>
      </p:pic>
      <p:graphicFrame>
        <p:nvGraphicFramePr>
          <p:cNvPr id="10" name="Table 9"/>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1967580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research </a:t>
            </a:r>
            <a:r>
              <a:rPr lang="en-US" dirty="0"/>
              <a:t>i</a:t>
            </a:r>
            <a:r>
              <a:rPr lang="en-US" dirty="0" smtClean="0"/>
              <a:t>nterest</a:t>
            </a:r>
            <a:endParaRPr lang="en-US" dirty="0"/>
          </a:p>
        </p:txBody>
      </p:sp>
      <p:sp>
        <p:nvSpPr>
          <p:cNvPr id="3" name="Content Placeholder 2"/>
          <p:cNvSpPr>
            <a:spLocks noGrp="1"/>
          </p:cNvSpPr>
          <p:nvPr>
            <p:ph idx="1"/>
          </p:nvPr>
        </p:nvSpPr>
        <p:spPr/>
        <p:txBody>
          <a:bodyPr>
            <a:normAutofit fontScale="92500" lnSpcReduction="10000"/>
          </a:bodyPr>
          <a:lstStyle/>
          <a:p>
            <a:endParaRPr lang="en-US" dirty="0" smtClean="0"/>
          </a:p>
          <a:p>
            <a:endParaRPr lang="en-US" dirty="0"/>
          </a:p>
          <a:p>
            <a:r>
              <a:rPr lang="en-US" dirty="0" smtClean="0"/>
              <a:t>At the broadest level, my research examines the role and use of data in K-12 STEM research, teaching, and learning </a:t>
            </a:r>
          </a:p>
          <a:p>
            <a:endParaRPr lang="en-US" dirty="0"/>
          </a:p>
          <a:p>
            <a:r>
              <a:rPr lang="en-US" dirty="0"/>
              <a:t>Taught H.S. Biology, Chemistry, and Earth Science</a:t>
            </a:r>
          </a:p>
          <a:p>
            <a:endParaRPr lang="en-US" dirty="0"/>
          </a:p>
          <a:p>
            <a:r>
              <a:rPr lang="en-US" dirty="0"/>
              <a:t>Motivated by challenges and opportunities from helping students to </a:t>
            </a:r>
            <a:r>
              <a:rPr lang="en-US" i="1" dirty="0"/>
              <a:t>do</a:t>
            </a:r>
            <a:r>
              <a:rPr lang="en-US" dirty="0"/>
              <a:t> science, particularly with technological tools </a:t>
            </a:r>
            <a:endParaRPr lang="en-US" dirty="0" smtClean="0"/>
          </a:p>
          <a:p>
            <a:endParaRPr lang="en-US" dirty="0"/>
          </a:p>
          <a:p>
            <a:r>
              <a:rPr lang="en-US" dirty="0"/>
              <a:t>Apply </a:t>
            </a:r>
            <a:r>
              <a:rPr lang="en-US" i="1" dirty="0"/>
              <a:t>research</a:t>
            </a:r>
            <a:r>
              <a:rPr lang="en-US" dirty="0"/>
              <a:t> to </a:t>
            </a:r>
            <a:r>
              <a:rPr lang="en-US" i="1" dirty="0"/>
              <a:t>teaching</a:t>
            </a:r>
            <a:r>
              <a:rPr lang="en-US" dirty="0"/>
              <a:t> about technology integration in science education, especially on teachers’ Technological Pedagogical Content Knowledge (TPACK</a:t>
            </a:r>
            <a:r>
              <a:rPr lang="en-US" dirty="0" smtClean="0"/>
              <a: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335494512"/>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chemeClr val="bg1"/>
                          </a:solidFill>
                          <a:latin typeface="Helvetica Neue" charset="0"/>
                          <a:ea typeface="Helvetica Neue" charset="0"/>
                          <a:cs typeface="Helvetica Neue" charset="0"/>
                        </a:rPr>
                        <a:t>Introduction</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2647112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the profiles tell us</a:t>
            </a:r>
            <a:endParaRPr lang="en-US" dirty="0"/>
          </a:p>
        </p:txBody>
      </p:sp>
      <p:sp>
        <p:nvSpPr>
          <p:cNvPr id="5" name="Content Placeholder 2"/>
          <p:cNvSpPr>
            <a:spLocks noGrp="1"/>
          </p:cNvSpPr>
          <p:nvPr>
            <p:ph idx="1"/>
          </p:nvPr>
        </p:nvSpPr>
        <p:spPr>
          <a:xfrm>
            <a:off x="457200" y="1600200"/>
            <a:ext cx="8229600" cy="4876800"/>
          </a:xfrm>
        </p:spPr>
        <p:txBody>
          <a:bodyPr anchor="ctr">
            <a:normAutofit/>
          </a:bodyPr>
          <a:lstStyle/>
          <a:p>
            <a:r>
              <a:rPr lang="en-US" dirty="0" smtClean="0">
                <a:solidFill>
                  <a:srgbClr val="000000"/>
                </a:solidFill>
                <a:latin typeface="HelveticaNeue" charset="0"/>
              </a:rPr>
              <a:t>When learners are challenged, they also need to think themselves as good at what they are doing to be highly engaged</a:t>
            </a:r>
          </a:p>
          <a:p>
            <a:endParaRPr lang="en-US" dirty="0" smtClean="0">
              <a:solidFill>
                <a:srgbClr val="000000"/>
              </a:solidFill>
              <a:latin typeface="HelveticaNeue" charset="0"/>
            </a:endParaRPr>
          </a:p>
          <a:p>
            <a:r>
              <a:rPr lang="en-US" dirty="0" smtClean="0">
                <a:solidFill>
                  <a:srgbClr val="000000"/>
                </a:solidFill>
                <a:latin typeface="HelveticaNeue" charset="0"/>
              </a:rPr>
              <a:t>When learners report </a:t>
            </a:r>
            <a:r>
              <a:rPr lang="en-US" i="1" dirty="0" smtClean="0">
                <a:solidFill>
                  <a:srgbClr val="000000"/>
                </a:solidFill>
                <a:latin typeface="HelveticaNeue" charset="0"/>
              </a:rPr>
              <a:t>Pleasurable </a:t>
            </a:r>
            <a:r>
              <a:rPr lang="en-US" dirty="0" smtClean="0">
                <a:solidFill>
                  <a:srgbClr val="000000"/>
                </a:solidFill>
                <a:latin typeface="HelveticaNeue" charset="0"/>
              </a:rPr>
              <a:t>engagement, their behavioral and cognitive engagement and perceptions of being challenged or good at the activity are moderate</a:t>
            </a:r>
          </a:p>
          <a:p>
            <a:endParaRPr lang="en-US" dirty="0" smtClean="0">
              <a:solidFill>
                <a:srgbClr val="000000"/>
              </a:solidFill>
              <a:latin typeface="HelveticaNeue" charset="0"/>
            </a:endParaRPr>
          </a:p>
          <a:p>
            <a:r>
              <a:rPr lang="en-US" dirty="0" smtClean="0">
                <a:solidFill>
                  <a:srgbClr val="000000"/>
                </a:solidFill>
                <a:latin typeface="HelveticaNeue" charset="0"/>
              </a:rPr>
              <a:t>When students report being </a:t>
            </a:r>
            <a:r>
              <a:rPr lang="en-US" i="1" dirty="0" smtClean="0">
                <a:solidFill>
                  <a:srgbClr val="000000"/>
                </a:solidFill>
                <a:latin typeface="HelveticaNeue" charset="0"/>
              </a:rPr>
              <a:t>Engaged but not Challenged</a:t>
            </a:r>
            <a:r>
              <a:rPr lang="en-US" dirty="0" smtClean="0">
                <a:solidFill>
                  <a:srgbClr val="000000"/>
                </a:solidFill>
                <a:latin typeface="HelveticaNeue" charset="0"/>
              </a:rPr>
              <a:t>, they may not be engaged in learning-related processes</a:t>
            </a:r>
          </a:p>
        </p:txBody>
      </p:sp>
      <p:graphicFrame>
        <p:nvGraphicFramePr>
          <p:cNvPr id="7" name="Table 6"/>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91327774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Engagement by Data Practice</a:t>
            </a:r>
            <a:endParaRPr lang="en-US" dirty="0"/>
          </a:p>
        </p:txBody>
      </p:sp>
      <p:graphicFrame>
        <p:nvGraphicFramePr>
          <p:cNvPr id="7" name="Table 6"/>
          <p:cNvGraphicFramePr>
            <a:graphicFrameLocks noGrp="1"/>
          </p:cNvGraphicFramePr>
          <p:nvPr>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930" y="1524000"/>
            <a:ext cx="7474136" cy="5188296"/>
          </a:xfrm>
          <a:prstGeom prst="rect">
            <a:avLst/>
          </a:prstGeom>
        </p:spPr>
      </p:pic>
    </p:spTree>
    <p:extLst>
      <p:ext uri="{BB962C8B-B14F-4D97-AF65-F5344CB8AC3E}">
        <p14:creationId xmlns:p14="http://schemas.microsoft.com/office/powerpoint/2010/main" val="100079824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Findings</a:t>
            </a:r>
            <a:endParaRPr lang="en-US" dirty="0"/>
          </a:p>
        </p:txBody>
      </p:sp>
      <p:sp>
        <p:nvSpPr>
          <p:cNvPr id="3" name="Content Placeholder 2"/>
          <p:cNvSpPr>
            <a:spLocks noGrp="1"/>
          </p:cNvSpPr>
          <p:nvPr>
            <p:ph idx="1"/>
          </p:nvPr>
        </p:nvSpPr>
        <p:spPr/>
        <p:txBody>
          <a:bodyPr anchor="ctr"/>
          <a:lstStyle/>
          <a:p>
            <a:pPr marL="0" indent="0">
              <a:buNone/>
            </a:pPr>
            <a:r>
              <a:rPr lang="en-US" dirty="0" smtClean="0"/>
              <a:t>When students report being </a:t>
            </a:r>
            <a:r>
              <a:rPr lang="en-US" i="1" dirty="0" smtClean="0"/>
              <a:t>Fully</a:t>
            </a:r>
            <a:r>
              <a:rPr lang="en-US" dirty="0" smtClean="0"/>
              <a:t> engaged:</a:t>
            </a:r>
          </a:p>
          <a:p>
            <a:pPr marL="0" indent="0">
              <a:buNone/>
            </a:pPr>
            <a:endParaRPr lang="en-US" dirty="0"/>
          </a:p>
          <a:p>
            <a:pPr marL="0" indent="0" algn="ctr">
              <a:buNone/>
            </a:pPr>
            <a:r>
              <a:rPr lang="en-US" dirty="0" smtClean="0"/>
              <a:t>Students are </a:t>
            </a:r>
            <a:r>
              <a:rPr lang="en-US" i="1" dirty="0" smtClean="0"/>
              <a:t>more likely to be generating data</a:t>
            </a:r>
            <a:r>
              <a:rPr lang="en-US" dirty="0" smtClean="0"/>
              <a:t> (B = 1.395, p = .029) and less likely to be observing phenomena (B = 0.410, p = .028)</a:t>
            </a:r>
          </a:p>
          <a:p>
            <a:pPr marL="0" indent="0" algn="ctr">
              <a:buNone/>
            </a:pPr>
            <a:endParaRPr lang="en-US" dirty="0"/>
          </a:p>
          <a:p>
            <a:pPr marL="0" indent="0">
              <a:buNone/>
            </a:pPr>
            <a:r>
              <a:rPr lang="en-US" dirty="0" smtClean="0"/>
              <a:t>Qualitative analysis of video suggests that modeling data is more often done by teachers (not students)</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203387182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Summary</a:t>
            </a:r>
            <a:endParaRPr lang="en-US" dirty="0"/>
          </a:p>
        </p:txBody>
      </p:sp>
      <p:sp>
        <p:nvSpPr>
          <p:cNvPr id="5" name="Content Placeholder 2"/>
          <p:cNvSpPr>
            <a:spLocks noGrp="1"/>
          </p:cNvSpPr>
          <p:nvPr>
            <p:ph idx="1"/>
          </p:nvPr>
        </p:nvSpPr>
        <p:spPr>
          <a:xfrm>
            <a:off x="457200" y="1600200"/>
            <a:ext cx="8229600" cy="4876800"/>
          </a:xfrm>
        </p:spPr>
        <p:txBody>
          <a:bodyPr anchor="ctr">
            <a:normAutofit/>
          </a:bodyPr>
          <a:lstStyle/>
          <a:p>
            <a:r>
              <a:rPr lang="en-US" dirty="0" smtClean="0">
                <a:solidFill>
                  <a:srgbClr val="000000"/>
                </a:solidFill>
                <a:latin typeface="HelveticaNeue" charset="0"/>
              </a:rPr>
              <a:t>Studying engagement at the moment-to-moment level helps us understand how specific activities related to work with data engage learners</a:t>
            </a:r>
          </a:p>
          <a:p>
            <a:endParaRPr lang="en-US" dirty="0">
              <a:solidFill>
                <a:srgbClr val="000000"/>
              </a:solidFill>
              <a:latin typeface="HelveticaNeue" charset="0"/>
            </a:endParaRPr>
          </a:p>
          <a:p>
            <a:r>
              <a:rPr lang="en-US" dirty="0" smtClean="0">
                <a:solidFill>
                  <a:srgbClr val="000000"/>
                </a:solidFill>
                <a:latin typeface="HelveticaNeue" charset="0"/>
              </a:rPr>
              <a:t>Some aspects of work focused on generating or recording data are more engaging than others</a:t>
            </a:r>
          </a:p>
          <a:p>
            <a:endParaRPr lang="en-US" dirty="0" smtClean="0">
              <a:solidFill>
                <a:srgbClr val="000000"/>
              </a:solidFill>
              <a:latin typeface="HelveticaNeue" charset="0"/>
            </a:endParaRPr>
          </a:p>
        </p:txBody>
      </p:sp>
      <p:graphicFrame>
        <p:nvGraphicFramePr>
          <p:cNvPr id="7" name="Table 6"/>
          <p:cNvGraphicFramePr>
            <a:graphicFrameLocks noGrp="1"/>
          </p:cNvGraphicFramePr>
          <p:nvPr>
            <p:extLst>
              <p:ext uri="{D42A27DB-BD31-4B8C-83A1-F6EECF244321}">
                <p14:modId xmlns:p14="http://schemas.microsoft.com/office/powerpoint/2010/main" val="397113489"/>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ESM</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27652426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lstStyle/>
          <a:p>
            <a:pPr marL="0" indent="0">
              <a:buNone/>
            </a:pPr>
            <a:r>
              <a:rPr lang="en-US" dirty="0"/>
              <a:t>Supporting students to do data science</a:t>
            </a:r>
          </a:p>
          <a:p>
            <a:pPr marL="0" indent="0">
              <a:buNone/>
            </a:pPr>
            <a:endParaRPr lang="en-US" dirty="0"/>
          </a:p>
          <a:p>
            <a:pPr marL="0" indent="0">
              <a:buNone/>
            </a:pPr>
            <a:r>
              <a:rPr lang="en-US" dirty="0"/>
              <a:t>Supporting teachers to work with data</a:t>
            </a:r>
          </a:p>
          <a:p>
            <a:pPr marL="0" indent="0">
              <a:buNone/>
            </a:pPr>
            <a:endParaRPr lang="en-US" dirty="0"/>
          </a:p>
          <a:p>
            <a:pPr marL="0" indent="0">
              <a:buNone/>
            </a:pPr>
            <a:r>
              <a:rPr lang="en-US" dirty="0"/>
              <a:t>Leveraging the network effect to scale innovations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8833052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Helping Teachers</a:t>
            </a:r>
            <a:endParaRPr lang="en-US" dirty="0"/>
          </a:p>
        </p:txBody>
      </p:sp>
      <p:sp>
        <p:nvSpPr>
          <p:cNvPr id="3" name="Content Placeholder 2"/>
          <p:cNvSpPr>
            <a:spLocks noGrp="1"/>
          </p:cNvSpPr>
          <p:nvPr>
            <p:ph idx="1"/>
          </p:nvPr>
        </p:nvSpPr>
        <p:spPr/>
        <p:txBody>
          <a:bodyPr/>
          <a:lstStyle/>
          <a:p>
            <a:r>
              <a:rPr lang="en-US" dirty="0" smtClean="0"/>
              <a:t>Taking the results of the ESM studies and thinking forward about what teachers need to know, and what help we can give them to pull it off.</a:t>
            </a:r>
          </a:p>
          <a:p>
            <a:endParaRPr lang="en-US" dirty="0"/>
          </a:p>
        </p:txBody>
      </p:sp>
    </p:spTree>
    <p:extLst>
      <p:ext uri="{BB962C8B-B14F-4D97-AF65-F5344CB8AC3E}">
        <p14:creationId xmlns:p14="http://schemas.microsoft.com/office/powerpoint/2010/main" val="208482764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Supporting students to do data science</a:t>
            </a:r>
          </a:p>
        </p:txBody>
      </p:sp>
      <p:sp>
        <p:nvSpPr>
          <p:cNvPr id="3" name="Content Placeholder 2"/>
          <p:cNvSpPr>
            <a:spLocks noGrp="1"/>
          </p:cNvSpPr>
          <p:nvPr>
            <p:ph idx="1"/>
          </p:nvPr>
        </p:nvSpPr>
        <p:spPr/>
        <p:txBody>
          <a:bodyPr>
            <a:normAutofit fontScale="85000" lnSpcReduction="10000"/>
          </a:bodyPr>
          <a:lstStyle/>
          <a:p>
            <a:pPr marL="0" indent="0">
              <a:buNone/>
            </a:pPr>
            <a:r>
              <a:rPr lang="en-US" dirty="0">
                <a:solidFill>
                  <a:srgbClr val="000000"/>
                </a:solidFill>
                <a:latin typeface="HelveticaNeue" charset="0"/>
              </a:rPr>
              <a:t>Past studies were not in contexts not </a:t>
            </a:r>
            <a:r>
              <a:rPr lang="en-US" dirty="0">
                <a:solidFill>
                  <a:srgbClr val="000000"/>
                </a:solidFill>
                <a:latin typeface="HelveticaNeue-Bold" charset="0"/>
              </a:rPr>
              <a:t>designed and developed</a:t>
            </a:r>
            <a:r>
              <a:rPr lang="en-US" dirty="0">
                <a:solidFill>
                  <a:srgbClr val="000000"/>
                </a:solidFill>
                <a:latin typeface="HelveticaNeue" charset="0"/>
              </a:rPr>
              <a:t> to help teach students data </a:t>
            </a:r>
            <a:r>
              <a:rPr lang="en-US" dirty="0" smtClean="0">
                <a:solidFill>
                  <a:srgbClr val="000000"/>
                </a:solidFill>
                <a:latin typeface="HelveticaNeue" charset="0"/>
              </a:rPr>
              <a:t>science</a:t>
            </a:r>
          </a:p>
          <a:p>
            <a:pPr marL="0" indent="0">
              <a:buNone/>
            </a:pPr>
            <a:endParaRPr lang="en-US" dirty="0">
              <a:solidFill>
                <a:srgbClr val="000000"/>
              </a:solidFill>
              <a:latin typeface="HelveticaNeue" charset="0"/>
            </a:endParaRPr>
          </a:p>
          <a:p>
            <a:r>
              <a:rPr lang="en-US" dirty="0">
                <a:solidFill>
                  <a:srgbClr val="000000"/>
                </a:solidFill>
                <a:latin typeface="HelveticaNeue" charset="0"/>
              </a:rPr>
              <a:t>Build on collaboration with Michigan Virtual School (Rosenberg, 2017, </a:t>
            </a:r>
            <a:r>
              <a:rPr lang="en-US" i="1" dirty="0">
                <a:solidFill>
                  <a:srgbClr val="000000"/>
                </a:solidFill>
                <a:latin typeface="HelveticaNeue" charset="0"/>
              </a:rPr>
              <a:t>MVLRI RPIN</a:t>
            </a:r>
            <a:r>
              <a:rPr lang="en-US" dirty="0">
                <a:solidFill>
                  <a:srgbClr val="000000"/>
                </a:solidFill>
                <a:latin typeface="HelveticaNeue" charset="0"/>
              </a:rPr>
              <a:t>) to design activities and tools to make it easier for students to use data in online science classes</a:t>
            </a:r>
          </a:p>
          <a:p>
            <a:endParaRPr lang="en-US" dirty="0">
              <a:solidFill>
                <a:srgbClr val="000000"/>
              </a:solidFill>
              <a:latin typeface="HelveticaNeue" charset="0"/>
            </a:endParaRPr>
          </a:p>
          <a:p>
            <a:r>
              <a:rPr lang="en-US" dirty="0">
                <a:solidFill>
                  <a:srgbClr val="000000"/>
                </a:solidFill>
                <a:latin typeface="HelveticaNeue" charset="0"/>
              </a:rPr>
              <a:t>Focus on data wrangling (accessing, organizing, and transforming data) to expand opportunities to work with data</a:t>
            </a:r>
          </a:p>
          <a:p>
            <a:endParaRPr lang="en-US" dirty="0">
              <a:solidFill>
                <a:srgbClr val="000000"/>
              </a:solidFill>
              <a:latin typeface="HelveticaNeue" charset="0"/>
            </a:endParaRPr>
          </a:p>
          <a:p>
            <a:r>
              <a:rPr lang="en-US" dirty="0">
                <a:solidFill>
                  <a:srgbClr val="000000"/>
                </a:solidFill>
                <a:latin typeface="HelveticaNeue" charset="0"/>
              </a:rPr>
              <a:t>Partner with faculty across departments at University of Tennessee, Knoxville to support and document work with data at post-secondary level</a:t>
            </a:r>
          </a:p>
          <a:p>
            <a:endParaRPr lang="en-US" dirty="0">
              <a:solidFill>
                <a:srgbClr val="000000"/>
              </a:solidFill>
              <a:latin typeface="HelveticaNeue" charset="0"/>
            </a:endParaRPr>
          </a:p>
          <a:p>
            <a:r>
              <a:rPr lang="en-US" dirty="0">
                <a:solidFill>
                  <a:srgbClr val="000000"/>
                </a:solidFill>
                <a:latin typeface="HelveticaNeue" charset="0"/>
              </a:rPr>
              <a:t>Strong potential for funding (</a:t>
            </a:r>
            <a:r>
              <a:rPr lang="en-US" i="1" dirty="0">
                <a:solidFill>
                  <a:srgbClr val="000000"/>
                </a:solidFill>
                <a:latin typeface="HelveticaNeue" charset="0"/>
              </a:rPr>
              <a:t>NSF DRK-12)</a:t>
            </a:r>
            <a:endParaRPr lang="en-US" dirty="0"/>
          </a:p>
          <a:p>
            <a:pPr marL="0" indent="0">
              <a:buNone/>
            </a:pPr>
            <a:endParaRPr lang="en-US" dirty="0" smtClean="0">
              <a:solidFill>
                <a:srgbClr val="000000"/>
              </a:solidFill>
              <a:latin typeface="HelveticaNeue" charset="0"/>
            </a:endParaRPr>
          </a:p>
          <a:p>
            <a:endParaRPr lang="en-US" b="1" dirty="0">
              <a:solidFill>
                <a:srgbClr val="000000"/>
              </a:solidFill>
              <a:latin typeface="HelveticaNeue" charset="0"/>
            </a:endParaRPr>
          </a:p>
          <a:p>
            <a:pPr marL="0" indent="0">
              <a:buNone/>
            </a:pPr>
            <a:endParaRPr lang="en-US" b="1" dirty="0">
              <a:solidFill>
                <a:srgbClr val="000000"/>
              </a:solidFill>
              <a:latin typeface="HelveticaNeue" charset="0"/>
            </a:endParaRPr>
          </a:p>
        </p:txBody>
      </p:sp>
      <p:graphicFrame>
        <p:nvGraphicFramePr>
          <p:cNvPr id="4" name="Table 3"/>
          <p:cNvGraphicFramePr>
            <a:graphicFrameLocks noGrp="1"/>
          </p:cNvGraphicFramePr>
          <p:nvPr>
            <p:extLst>
              <p:ext uri="{D42A27DB-BD31-4B8C-83A1-F6EECF244321}">
                <p14:modId xmlns:p14="http://schemas.microsoft.com/office/powerpoint/2010/main" val="734752927"/>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ESM</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Future Work</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353638022"/>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Supporting teachers to work with data</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solidFill>
                  <a:srgbClr val="212121"/>
                </a:solidFill>
                <a:latin typeface="arial" charset="0"/>
              </a:rPr>
              <a:t>Teachers find </a:t>
            </a:r>
            <a:r>
              <a:rPr lang="en-US" dirty="0">
                <a:solidFill>
                  <a:srgbClr val="212121"/>
                </a:solidFill>
                <a:latin typeface="arial" charset="0"/>
              </a:rPr>
              <a:t>the shift toward more open-ended work with data to be challenging </a:t>
            </a:r>
            <a:r>
              <a:rPr lang="en-US" dirty="0" smtClean="0">
                <a:solidFill>
                  <a:srgbClr val="212121"/>
                </a:solidFill>
                <a:latin typeface="arial" charset="0"/>
              </a:rPr>
              <a:t>and working </a:t>
            </a:r>
            <a:r>
              <a:rPr lang="en-US" dirty="0">
                <a:solidFill>
                  <a:srgbClr val="212121"/>
                </a:solidFill>
                <a:latin typeface="arial" charset="0"/>
              </a:rPr>
              <a:t>with teachers to study and show how these activities are possible </a:t>
            </a:r>
            <a:r>
              <a:rPr lang="en-US" dirty="0" smtClean="0">
                <a:solidFill>
                  <a:srgbClr val="212121"/>
                </a:solidFill>
                <a:latin typeface="arial" charset="0"/>
              </a:rPr>
              <a:t>is </a:t>
            </a:r>
            <a:r>
              <a:rPr lang="en-US" dirty="0" smtClean="0">
                <a:solidFill>
                  <a:srgbClr val="212121"/>
                </a:solidFill>
                <a:latin typeface="arial" charset="0"/>
              </a:rPr>
              <a:t>important</a:t>
            </a:r>
          </a:p>
          <a:p>
            <a:r>
              <a:rPr lang="en-US" dirty="0">
                <a:solidFill>
                  <a:srgbClr val="000000"/>
                </a:solidFill>
                <a:latin typeface="HelveticaNeue" charset="0"/>
              </a:rPr>
              <a:t>Engage pre-service and in-service teachers in coursework and opportunities to ”hands-on” work with data</a:t>
            </a:r>
          </a:p>
          <a:p>
            <a:endParaRPr lang="en-US" dirty="0">
              <a:solidFill>
                <a:srgbClr val="000000"/>
              </a:solidFill>
              <a:latin typeface="HelveticaNeue" charset="0"/>
            </a:endParaRPr>
          </a:p>
          <a:p>
            <a:r>
              <a:rPr lang="en-US" dirty="0">
                <a:solidFill>
                  <a:srgbClr val="000000"/>
                </a:solidFill>
                <a:latin typeface="HelveticaNeue" charset="0"/>
              </a:rPr>
              <a:t>Explore how work with in mathematics and engineering classes allows learners to more deeply engage in science as part of a positive “feedback loop”</a:t>
            </a:r>
          </a:p>
          <a:p>
            <a:endParaRPr lang="en-US" dirty="0">
              <a:solidFill>
                <a:srgbClr val="000000"/>
              </a:solidFill>
              <a:latin typeface="HelveticaNeue" charset="0"/>
            </a:endParaRPr>
          </a:p>
          <a:p>
            <a:r>
              <a:rPr lang="en-US" dirty="0">
                <a:solidFill>
                  <a:srgbClr val="000000"/>
                </a:solidFill>
                <a:latin typeface="HelveticaNeue" charset="0"/>
              </a:rPr>
              <a:t>Potential for collaborative work across the </a:t>
            </a:r>
            <a:r>
              <a:rPr lang="en-US" i="1" dirty="0">
                <a:solidFill>
                  <a:srgbClr val="000000"/>
                </a:solidFill>
                <a:latin typeface="HelveticaNeue" charset="0"/>
              </a:rPr>
              <a:t>Theory and Practice of Teacher Education </a:t>
            </a:r>
            <a:r>
              <a:rPr lang="en-US" dirty="0">
                <a:solidFill>
                  <a:srgbClr val="000000"/>
                </a:solidFill>
                <a:latin typeface="HelveticaNeue" charset="0"/>
              </a:rPr>
              <a:t>department and impact on teacher preparation coursework</a:t>
            </a:r>
          </a:p>
          <a:p>
            <a:endParaRPr lang="en-US" dirty="0">
              <a:solidFill>
                <a:srgbClr val="000000"/>
              </a:solidFill>
              <a:latin typeface="HelveticaNeue" charset="0"/>
            </a:endParaRPr>
          </a:p>
          <a:p>
            <a:r>
              <a:rPr lang="en-US" dirty="0">
                <a:solidFill>
                  <a:srgbClr val="000000"/>
                </a:solidFill>
                <a:latin typeface="HelveticaNeue" charset="0"/>
              </a:rPr>
              <a:t>Opportunities to involve teachers in design and development of technological tools (i.e., support TPACK</a:t>
            </a:r>
            <a:r>
              <a:rPr lang="en-US" dirty="0" smtClean="0">
                <a:solidFill>
                  <a:srgbClr val="000000"/>
                </a:solidFill>
                <a:latin typeface="HelveticaNeue" charset="0"/>
              </a:rPr>
              <a:t>)</a:t>
            </a:r>
            <a:endParaRPr lang="en-US" dirty="0" smtClean="0">
              <a:solidFill>
                <a:srgbClr val="212121"/>
              </a:solidFill>
              <a:latin typeface="arial" charset="0"/>
            </a:endParaRPr>
          </a:p>
          <a:p>
            <a:pPr marL="0" indent="0">
              <a:buNone/>
            </a:pPr>
            <a:endParaRPr lang="en-US" dirty="0">
              <a:solidFill>
                <a:srgbClr val="212121"/>
              </a:solidFill>
              <a:latin typeface="arial" charset="0"/>
            </a:endParaRPr>
          </a:p>
          <a:p>
            <a:pPr marL="0" indent="0">
              <a:buNone/>
            </a:pPr>
            <a:endParaRPr lang="en-US" dirty="0">
              <a:solidFill>
                <a:srgbClr val="000000"/>
              </a:solidFill>
              <a:latin typeface="HelveticaNeue" charset="0"/>
            </a:endParaRPr>
          </a:p>
        </p:txBody>
      </p:sp>
      <p:graphicFrame>
        <p:nvGraphicFramePr>
          <p:cNvPr id="4" name="Table 3"/>
          <p:cNvGraphicFramePr>
            <a:graphicFrameLocks noGrp="1"/>
          </p:cNvGraphicFramePr>
          <p:nvPr>
            <p:extLst>
              <p:ext uri="{D42A27DB-BD31-4B8C-83A1-F6EECF244321}">
                <p14:modId xmlns:p14="http://schemas.microsoft.com/office/powerpoint/2010/main" val="734752927"/>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ESM</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Future Work</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80129582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Leveraging the network </a:t>
            </a:r>
            <a:r>
              <a:rPr lang="en-US" dirty="0" smtClean="0"/>
              <a:t>effect</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solidFill>
                  <a:srgbClr val="000000"/>
                </a:solidFill>
                <a:latin typeface="HelveticaNeue" charset="0"/>
              </a:rPr>
              <a:t>Scale innovations in STEM teaching and learning through Digital </a:t>
            </a:r>
            <a:r>
              <a:rPr lang="en-US" dirty="0" smtClean="0">
                <a:solidFill>
                  <a:srgbClr val="000000"/>
                </a:solidFill>
                <a:latin typeface="HelveticaNeue" charset="0"/>
              </a:rPr>
              <a:t>Traces</a:t>
            </a:r>
          </a:p>
          <a:p>
            <a:pPr marL="0" indent="0">
              <a:buNone/>
            </a:pPr>
            <a:endParaRPr lang="en-US" dirty="0" smtClean="0">
              <a:solidFill>
                <a:srgbClr val="000000"/>
              </a:solidFill>
              <a:latin typeface="HelveticaNeue" charset="0"/>
            </a:endParaRPr>
          </a:p>
          <a:p>
            <a:r>
              <a:rPr lang="en-US" dirty="0">
                <a:solidFill>
                  <a:srgbClr val="000000"/>
                </a:solidFill>
                <a:latin typeface="HelveticaNeue" charset="0"/>
              </a:rPr>
              <a:t>Understand how involvement in formal </a:t>
            </a:r>
            <a:r>
              <a:rPr lang="en-US" i="1" dirty="0">
                <a:solidFill>
                  <a:srgbClr val="000000"/>
                </a:solidFill>
                <a:latin typeface="HelveticaNeue" charset="0"/>
              </a:rPr>
              <a:t>and </a:t>
            </a:r>
            <a:r>
              <a:rPr lang="en-US" dirty="0">
                <a:solidFill>
                  <a:srgbClr val="000000"/>
                </a:solidFill>
                <a:latin typeface="HelveticaNeue" charset="0"/>
              </a:rPr>
              <a:t>informal digital communities supports changes in practice</a:t>
            </a:r>
          </a:p>
          <a:p>
            <a:endParaRPr lang="en-US" dirty="0">
              <a:solidFill>
                <a:srgbClr val="000000"/>
              </a:solidFill>
              <a:latin typeface="HelveticaNeue" charset="0"/>
            </a:endParaRPr>
          </a:p>
          <a:p>
            <a:r>
              <a:rPr lang="en-US" dirty="0">
                <a:solidFill>
                  <a:srgbClr val="000000"/>
                </a:solidFill>
                <a:latin typeface="HelveticaNeue" charset="0"/>
              </a:rPr>
              <a:t>Understand how access to specific resources or people at specific times impacts involvement in a community</a:t>
            </a:r>
          </a:p>
          <a:p>
            <a:endParaRPr lang="en-US" dirty="0">
              <a:solidFill>
                <a:srgbClr val="000000"/>
              </a:solidFill>
              <a:latin typeface="HelveticaNeue" charset="0"/>
            </a:endParaRPr>
          </a:p>
          <a:p>
            <a:r>
              <a:rPr lang="en-US" dirty="0">
                <a:solidFill>
                  <a:srgbClr val="000000"/>
                </a:solidFill>
                <a:latin typeface="HelveticaNeue" charset="0"/>
              </a:rPr>
              <a:t>Opportunities for expanding impact and carrying out research through foundations (</a:t>
            </a:r>
            <a:r>
              <a:rPr lang="en-US" i="1" dirty="0">
                <a:solidFill>
                  <a:srgbClr val="000000"/>
                </a:solidFill>
                <a:latin typeface="HelveticaNeue" charset="0"/>
              </a:rPr>
              <a:t>Gates Foundation </a:t>
            </a:r>
            <a:r>
              <a:rPr lang="en-US" dirty="0">
                <a:solidFill>
                  <a:srgbClr val="000000"/>
                </a:solidFill>
                <a:latin typeface="HelveticaNeue" charset="0"/>
              </a:rPr>
              <a:t>and programs focused on addressing equity through Digital Traces of researchers, administrators, and practitioners</a:t>
            </a:r>
            <a:r>
              <a:rPr lang="en-US" dirty="0" smtClean="0">
                <a:solidFill>
                  <a:srgbClr val="000000"/>
                </a:solidFill>
                <a:latin typeface="HelveticaNeue" charset="0"/>
              </a:rPr>
              <a: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734752927"/>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ESM</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Future Work</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Conclusion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103182738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82148"/>
            <a:ext cx="3349487" cy="4876800"/>
          </a:xfrm>
        </p:spPr>
        <p:txBody>
          <a:bodyPr anchor="ctr">
            <a:normAutofit/>
          </a:bodyPr>
          <a:lstStyle/>
          <a:p>
            <a:pPr marL="0" indent="0" algn="ctr">
              <a:buNone/>
            </a:pPr>
            <a:r>
              <a:rPr lang="en-US" sz="1800" dirty="0" smtClean="0"/>
              <a:t>Thank you to participating teachers and students and to collaborators!</a:t>
            </a:r>
          </a:p>
          <a:p>
            <a:pPr marL="0" indent="0">
              <a:buNone/>
            </a:pPr>
            <a:endParaRPr lang="en-US" sz="1800" dirty="0"/>
          </a:p>
          <a:p>
            <a:pPr marL="0" indent="0">
              <a:buNone/>
            </a:pPr>
            <a:r>
              <a:rPr lang="en-US" sz="1800" dirty="0" smtClean="0"/>
              <a:t>Joshua Rosenberg </a:t>
            </a:r>
            <a:r>
              <a:rPr lang="en-US" sz="1800" dirty="0" smtClean="0">
                <a:hlinkClick r:id="rId3"/>
              </a:rPr>
              <a:t>jrosen@msu.edu</a:t>
            </a:r>
            <a:endParaRPr lang="en-US" sz="1800" dirty="0" smtClean="0"/>
          </a:p>
          <a:p>
            <a:pPr marL="0" indent="0">
              <a:buNone/>
            </a:pPr>
            <a:r>
              <a:rPr lang="en-US" sz="1800" dirty="0" smtClean="0">
                <a:hlinkClick r:id="rId4"/>
              </a:rPr>
              <a:t>http://jmichaelrosenberg.com</a:t>
            </a:r>
            <a:endParaRPr lang="en-US" sz="1800" dirty="0" smtClean="0"/>
          </a:p>
          <a:p>
            <a:pPr marL="0" indent="0">
              <a:buNone/>
            </a:pPr>
            <a:r>
              <a:rPr lang="en-US" sz="1800" dirty="0" smtClean="0">
                <a:hlinkClick r:id="rId5"/>
              </a:rPr>
              <a:t>@jrosenberg6432</a:t>
            </a:r>
            <a:endParaRPr lang="en-US" sz="1800" dirty="0" smtClean="0"/>
          </a:p>
          <a:p>
            <a:pPr marL="0" indent="0">
              <a:buNone/>
            </a:pPr>
            <a:r>
              <a:rPr lang="en-US" sz="1800" dirty="0" smtClean="0"/>
              <a:t>Michigan State University</a:t>
            </a:r>
            <a:endParaRPr lang="en-US" sz="1800" dirty="0"/>
          </a:p>
        </p:txBody>
      </p:sp>
      <p:graphicFrame>
        <p:nvGraphicFramePr>
          <p:cNvPr id="4" name="Table 3"/>
          <p:cNvGraphicFramePr>
            <a:graphicFrameLocks noGrp="1"/>
          </p:cNvGraphicFramePr>
          <p:nvPr>
            <p:extLst>
              <p:ext uri="{D42A27DB-BD31-4B8C-83A1-F6EECF244321}">
                <p14:modId xmlns:p14="http://schemas.microsoft.com/office/powerpoint/2010/main" val="512088150"/>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ESM</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Conclusion</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71167" y="2140242"/>
            <a:ext cx="4613799" cy="3160612"/>
          </a:xfrm>
          <a:prstGeom prst="rect">
            <a:avLst/>
          </a:prstGeom>
        </p:spPr>
      </p:pic>
    </p:spTree>
    <p:extLst>
      <p:ext uri="{BB962C8B-B14F-4D97-AF65-F5344CB8AC3E}">
        <p14:creationId xmlns:p14="http://schemas.microsoft.com/office/powerpoint/2010/main" val="19839500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Research focused on work with data</a:t>
            </a:r>
            <a:endParaRPr lang="en-US" dirty="0"/>
          </a:p>
        </p:txBody>
      </p:sp>
      <p:sp>
        <p:nvSpPr>
          <p:cNvPr id="3" name="Content Placeholder 2"/>
          <p:cNvSpPr>
            <a:spLocks noGrp="1"/>
          </p:cNvSpPr>
          <p:nvPr>
            <p:ph idx="1"/>
          </p:nvPr>
        </p:nvSpPr>
        <p:spPr>
          <a:xfrm>
            <a:off x="457200" y="1637778"/>
            <a:ext cx="8229600" cy="4876800"/>
          </a:xfrm>
        </p:spPr>
        <p:txBody>
          <a:bodyPr/>
          <a:lstStyle/>
          <a:p>
            <a:endParaRPr lang="en-US" dirty="0"/>
          </a:p>
          <a:p>
            <a:pPr lvl="1"/>
            <a:endParaRPr lang="en-US" dirty="0"/>
          </a:p>
          <a:p>
            <a:pPr lvl="1"/>
            <a:endParaRPr lang="en-US" dirty="0" smtClean="0"/>
          </a:p>
          <a:p>
            <a:pPr lvl="1"/>
            <a:endParaRPr lang="en-US" dirty="0" smtClean="0"/>
          </a:p>
          <a:p>
            <a:pPr lvl="1"/>
            <a:endParaRPr lang="en-US" dirty="0" smtClean="0"/>
          </a:p>
          <a:p>
            <a:pPr lvl="1"/>
            <a:endParaRPr lang="en-US" dirty="0" smtClean="0"/>
          </a:p>
        </p:txBody>
      </p:sp>
      <p:graphicFrame>
        <p:nvGraphicFramePr>
          <p:cNvPr id="4" name="Diagram 3"/>
          <p:cNvGraphicFramePr/>
          <p:nvPr>
            <p:extLst>
              <p:ext uri="{D42A27DB-BD31-4B8C-83A1-F6EECF244321}">
                <p14:modId xmlns:p14="http://schemas.microsoft.com/office/powerpoint/2010/main" val="1030942945"/>
              </p:ext>
            </p:extLst>
          </p:nvPr>
        </p:nvGraphicFramePr>
        <p:xfrm>
          <a:off x="1524000" y="2044178"/>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335494512"/>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chemeClr val="bg1"/>
                          </a:solidFill>
                          <a:latin typeface="Helvetica Neue" charset="0"/>
                          <a:ea typeface="Helvetica Neue" charset="0"/>
                          <a:cs typeface="Helvetica Neue" charset="0"/>
                        </a:rPr>
                        <a:t>Introduction</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2215487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References</a:t>
            </a:r>
          </a:p>
        </p:txBody>
      </p:sp>
      <p:sp>
        <p:nvSpPr>
          <p:cNvPr id="3" name="Content Placeholder 2"/>
          <p:cNvSpPr>
            <a:spLocks noGrp="1"/>
          </p:cNvSpPr>
          <p:nvPr>
            <p:ph idx="1"/>
          </p:nvPr>
        </p:nvSpPr>
        <p:spPr/>
        <p:txBody>
          <a:bodyPr>
            <a:normAutofit fontScale="92500" lnSpcReduction="10000"/>
          </a:bodyPr>
          <a:lstStyle/>
          <a:p>
            <a:pPr marL="0" indent="0">
              <a:buNone/>
            </a:pPr>
            <a:r>
              <a:rPr lang="en-US" dirty="0"/>
              <a:t>Cobb et al., 2003</a:t>
            </a:r>
          </a:p>
          <a:p>
            <a:pPr marL="0" indent="0">
              <a:buNone/>
            </a:pPr>
            <a:r>
              <a:rPr lang="en-US" dirty="0"/>
              <a:t>Turner &amp; </a:t>
            </a:r>
            <a:r>
              <a:rPr lang="en-US" dirty="0" err="1"/>
              <a:t>Noley</a:t>
            </a:r>
            <a:r>
              <a:rPr lang="en-US" dirty="0"/>
              <a:t>, 2015</a:t>
            </a:r>
          </a:p>
          <a:p>
            <a:pPr marL="0" indent="0">
              <a:buNone/>
            </a:pPr>
            <a:r>
              <a:rPr lang="en-US" dirty="0"/>
              <a:t>Mishra, Koehler, &amp; Greenhow, 2016</a:t>
            </a:r>
          </a:p>
          <a:p>
            <a:pPr marL="0" indent="0">
              <a:buNone/>
            </a:pPr>
            <a:r>
              <a:rPr lang="en-US" dirty="0"/>
              <a:t>NGSS Lead States, 2015</a:t>
            </a:r>
          </a:p>
          <a:p>
            <a:pPr marL="0" indent="0">
              <a:buNone/>
            </a:pPr>
            <a:r>
              <a:rPr lang="en-US" dirty="0"/>
              <a:t>National Research Council, 2012</a:t>
            </a:r>
          </a:p>
          <a:p>
            <a:pPr marL="0" indent="0">
              <a:buNone/>
            </a:pPr>
            <a:r>
              <a:rPr lang="en-US" dirty="0"/>
              <a:t>Severance et al., 2012</a:t>
            </a:r>
          </a:p>
          <a:p>
            <a:pPr marL="0" indent="0">
              <a:buNone/>
            </a:pPr>
            <a:r>
              <a:rPr lang="en-US" dirty="0"/>
              <a:t>Wilkerson-</a:t>
            </a:r>
            <a:r>
              <a:rPr lang="en-US" dirty="0" err="1"/>
              <a:t>Jerde</a:t>
            </a:r>
            <a:r>
              <a:rPr lang="en-US" dirty="0"/>
              <a:t> &amp; </a:t>
            </a:r>
            <a:r>
              <a:rPr lang="en-US" dirty="0" err="1"/>
              <a:t>Wilensky</a:t>
            </a:r>
            <a:r>
              <a:rPr lang="en-US" dirty="0"/>
              <a:t>, 2015</a:t>
            </a:r>
          </a:p>
          <a:p>
            <a:pPr marL="0" indent="0">
              <a:buNone/>
            </a:pPr>
            <a:r>
              <a:rPr lang="en-US" dirty="0"/>
              <a:t>Rosenberg &amp; Koehler, 2015</a:t>
            </a:r>
          </a:p>
          <a:p>
            <a:pPr marL="0" indent="0">
              <a:buNone/>
            </a:pPr>
            <a:r>
              <a:rPr lang="en-US" dirty="0"/>
              <a:t>Rosenberg et al., 2016</a:t>
            </a:r>
          </a:p>
          <a:p>
            <a:pPr marL="0" indent="0">
              <a:buNone/>
            </a:pPr>
            <a:r>
              <a:rPr lang="en-US" dirty="0"/>
              <a:t>Koehler et al., 2016</a:t>
            </a:r>
          </a:p>
          <a:p>
            <a:pPr marL="0" indent="0">
              <a:buNone/>
            </a:pPr>
            <a:r>
              <a:rPr lang="en-US" dirty="0"/>
              <a:t>Schmidt, Rosenberg, &amp; </a:t>
            </a:r>
            <a:r>
              <a:rPr lang="en-US" dirty="0" err="1"/>
              <a:t>Beymer</a:t>
            </a:r>
            <a:r>
              <a:rPr lang="en-US" dirty="0"/>
              <a:t>, 2018</a:t>
            </a:r>
          </a:p>
          <a:p>
            <a:pPr marL="0" indent="0">
              <a:buNone/>
            </a:pPr>
            <a:r>
              <a:rPr lang="en-US" dirty="0" err="1"/>
              <a:t>Beymer</a:t>
            </a:r>
            <a:r>
              <a:rPr lang="en-US" dirty="0"/>
              <a:t>, Rosenberg, &amp; Schmidt, in press</a:t>
            </a:r>
          </a:p>
          <a:p>
            <a:pPr marL="0" indent="0">
              <a:buNone/>
            </a:pPr>
            <a:r>
              <a:rPr lang="en-US" dirty="0" err="1"/>
              <a:t>Akcaoglu</a:t>
            </a:r>
            <a:r>
              <a:rPr lang="en-US" dirty="0"/>
              <a:t>, Rosenberg, </a:t>
            </a:r>
            <a:r>
              <a:rPr lang="en-US" dirty="0" err="1"/>
              <a:t>Ranellucci</a:t>
            </a:r>
            <a:r>
              <a:rPr lang="en-US" dirty="0"/>
              <a:t>, &amp; Schwarz, </a:t>
            </a:r>
            <a:r>
              <a:rPr lang="en-US" dirty="0" smtClean="0"/>
              <a:t>2018</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256977876"/>
              </p:ext>
            </p:extLst>
          </p:nvPr>
        </p:nvGraphicFramePr>
        <p:xfrm>
          <a:off x="-2" y="-31433"/>
          <a:ext cx="9144000" cy="409947"/>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ESM</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Text</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Digital Traces</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c>
                  <a:txBody>
                    <a:bodyPr/>
                    <a:lstStyle/>
                    <a:p>
                      <a:pPr algn="ctr"/>
                      <a:r>
                        <a:rPr lang="en-US" sz="1600" b="0" dirty="0" smtClean="0">
                          <a:solidFill>
                            <a:schemeClr val="tx1"/>
                          </a:solidFill>
                          <a:latin typeface="Helvetica Neue" charset="0"/>
                          <a:ea typeface="Helvetica Neue" charset="0"/>
                          <a:cs typeface="Helvetica Neue" charset="0"/>
                        </a:rPr>
                        <a:t>Conclusion</a:t>
                      </a:r>
                      <a:endParaRPr lang="en-US" sz="1600" b="0" dirty="0">
                        <a:solidFill>
                          <a:schemeClr val="tx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689B9"/>
                    </a:solidFill>
                  </a:tcPr>
                </a:tc>
              </a:tr>
            </a:tbl>
          </a:graphicData>
        </a:graphic>
      </p:graphicFrame>
    </p:spTree>
    <p:extLst>
      <p:ext uri="{BB962C8B-B14F-4D97-AF65-F5344CB8AC3E}">
        <p14:creationId xmlns:p14="http://schemas.microsoft.com/office/powerpoint/2010/main" val="3042708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Research focused on work with data</a:t>
            </a:r>
            <a:endParaRPr lang="en-US" dirty="0"/>
          </a:p>
        </p:txBody>
      </p:sp>
      <p:sp>
        <p:nvSpPr>
          <p:cNvPr id="3" name="Content Placeholder 2"/>
          <p:cNvSpPr>
            <a:spLocks noGrp="1"/>
          </p:cNvSpPr>
          <p:nvPr>
            <p:ph idx="1"/>
          </p:nvPr>
        </p:nvSpPr>
        <p:spPr>
          <a:xfrm>
            <a:off x="457200" y="1637778"/>
            <a:ext cx="8229600" cy="4876800"/>
          </a:xfrm>
        </p:spPr>
        <p:txBody>
          <a:bodyPr/>
          <a:lstStyle/>
          <a:p>
            <a:endParaRPr lang="en-US" dirty="0"/>
          </a:p>
          <a:p>
            <a:pPr lvl="1"/>
            <a:endParaRPr lang="en-US" dirty="0"/>
          </a:p>
          <a:p>
            <a:pPr lvl="1"/>
            <a:endParaRPr lang="en-US" dirty="0" smtClean="0"/>
          </a:p>
          <a:p>
            <a:pPr lvl="1"/>
            <a:endParaRPr lang="en-US" dirty="0" smtClean="0"/>
          </a:p>
          <a:p>
            <a:pPr lvl="1"/>
            <a:endParaRPr lang="en-US" dirty="0" smtClean="0"/>
          </a:p>
          <a:p>
            <a:pPr lvl="1"/>
            <a:endParaRPr lang="en-US" dirty="0" smtClean="0"/>
          </a:p>
        </p:txBody>
      </p:sp>
      <p:sp>
        <p:nvSpPr>
          <p:cNvPr id="10" name="TextBox 9"/>
          <p:cNvSpPr txBox="1"/>
          <p:nvPr/>
        </p:nvSpPr>
        <p:spPr>
          <a:xfrm>
            <a:off x="7230519" y="3168237"/>
            <a:ext cx="1659699" cy="1815882"/>
          </a:xfrm>
          <a:prstGeom prst="rect">
            <a:avLst/>
          </a:prstGeom>
          <a:noFill/>
        </p:spPr>
        <p:txBody>
          <a:bodyPr wrap="square" rtlCol="0">
            <a:spAutoFit/>
          </a:bodyPr>
          <a:lstStyle/>
          <a:p>
            <a:pPr algn="ctr"/>
            <a:r>
              <a:rPr lang="en-US" sz="1600" dirty="0" smtClean="0">
                <a:latin typeface="Helvetica Neue" charset="0"/>
                <a:ea typeface="Helvetica Neue" charset="0"/>
                <a:cs typeface="Helvetica Neue" charset="0"/>
              </a:rPr>
              <a:t>Curricular standards,</a:t>
            </a:r>
          </a:p>
          <a:p>
            <a:pPr algn="ctr"/>
            <a:r>
              <a:rPr lang="en-US" sz="1600" dirty="0">
                <a:latin typeface="Helvetica Neue" charset="0"/>
                <a:ea typeface="Helvetica Neue" charset="0"/>
                <a:cs typeface="Helvetica Neue" charset="0"/>
              </a:rPr>
              <a:t>r</a:t>
            </a:r>
            <a:r>
              <a:rPr lang="en-US" sz="1600" dirty="0" smtClean="0">
                <a:latin typeface="Helvetica Neue" charset="0"/>
                <a:ea typeface="Helvetica Neue" charset="0"/>
                <a:cs typeface="Helvetica Neue" charset="0"/>
              </a:rPr>
              <a:t>esources,</a:t>
            </a:r>
          </a:p>
          <a:p>
            <a:pPr algn="ctr"/>
            <a:r>
              <a:rPr lang="en-US" sz="1600" dirty="0">
                <a:latin typeface="Helvetica Neue" charset="0"/>
                <a:ea typeface="Helvetica Neue" charset="0"/>
                <a:cs typeface="Helvetica Neue" charset="0"/>
              </a:rPr>
              <a:t>a</a:t>
            </a:r>
            <a:r>
              <a:rPr lang="en-US" sz="1600" dirty="0" smtClean="0">
                <a:latin typeface="Helvetica Neue" charset="0"/>
                <a:ea typeface="Helvetica Neue" charset="0"/>
                <a:cs typeface="Helvetica Neue" charset="0"/>
              </a:rPr>
              <a:t>ssessments, </a:t>
            </a:r>
          </a:p>
          <a:p>
            <a:pPr algn="ctr"/>
            <a:r>
              <a:rPr lang="en-US" sz="1600" dirty="0" smtClean="0">
                <a:latin typeface="Helvetica Neue" charset="0"/>
                <a:ea typeface="Helvetica Neue" charset="0"/>
                <a:cs typeface="Helvetica Neue" charset="0"/>
              </a:rPr>
              <a:t>and technological tools</a:t>
            </a:r>
          </a:p>
        </p:txBody>
      </p:sp>
      <p:sp>
        <p:nvSpPr>
          <p:cNvPr id="7" name="Oval 6"/>
          <p:cNvSpPr/>
          <p:nvPr/>
        </p:nvSpPr>
        <p:spPr>
          <a:xfrm>
            <a:off x="1913481" y="1417659"/>
            <a:ext cx="5317038" cy="5317038"/>
          </a:xfrm>
          <a:prstGeom prst="ellipse">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p:cNvSpPr txBox="1">
            <a:spLocks/>
          </p:cNvSpPr>
          <p:nvPr/>
        </p:nvSpPr>
        <p:spPr>
          <a:xfrm>
            <a:off x="457200" y="1637778"/>
            <a:ext cx="8229600"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tx1"/>
              </a:buClr>
              <a:buSzPct val="85000"/>
              <a:buFont typeface="Arial" pitchFamily="34" charset="0"/>
              <a:buChar char="•"/>
              <a:defRPr sz="2400" kern="1200">
                <a:solidFill>
                  <a:schemeClr val="tx1"/>
                </a:solidFill>
                <a:latin typeface="Helvetica Neue" charset="0"/>
                <a:ea typeface="Helvetica Neue" charset="0"/>
                <a:cs typeface="Helvetica Neue" charset="0"/>
              </a:defRPr>
            </a:lvl1pPr>
            <a:lvl2pPr marL="457200" indent="-182880" algn="l" defTabSz="914400" rtl="0" eaLnBrk="1" latinLnBrk="0" hangingPunct="1">
              <a:spcBef>
                <a:spcPct val="20000"/>
              </a:spcBef>
              <a:buClr>
                <a:schemeClr val="tx1"/>
              </a:buClr>
              <a:buSzPct val="85000"/>
              <a:buFont typeface="Arial" pitchFamily="34" charset="0"/>
              <a:buChar char="•"/>
              <a:defRPr sz="2000" kern="1200">
                <a:solidFill>
                  <a:schemeClr val="tx1"/>
                </a:solidFill>
                <a:latin typeface="Helvetica Neue" charset="0"/>
                <a:ea typeface="Helvetica Neue" charset="0"/>
                <a:cs typeface="Helvetica Neue" charset="0"/>
              </a:defRPr>
            </a:lvl2pPr>
            <a:lvl3pPr marL="731520" indent="-182880" algn="l" defTabSz="914400" rtl="0" eaLnBrk="1" latinLnBrk="0" hangingPunct="1">
              <a:spcBef>
                <a:spcPct val="20000"/>
              </a:spcBef>
              <a:buClr>
                <a:schemeClr val="tx1"/>
              </a:buClr>
              <a:buSzPct val="90000"/>
              <a:buFont typeface="Arial" pitchFamily="34" charset="0"/>
              <a:buChar char="•"/>
              <a:defRPr sz="1800" kern="1200">
                <a:solidFill>
                  <a:schemeClr val="tx1"/>
                </a:solidFill>
                <a:latin typeface="Helvetica Neue" charset="0"/>
                <a:ea typeface="Helvetica Neue" charset="0"/>
                <a:cs typeface="Helvetica Neue" charset="0"/>
              </a:defRPr>
            </a:lvl3pPr>
            <a:lvl4pPr marL="1005840" indent="-182880" algn="l" defTabSz="914400" rtl="0" eaLnBrk="1" latinLnBrk="0" hangingPunct="1">
              <a:spcBef>
                <a:spcPct val="20000"/>
              </a:spcBef>
              <a:buClr>
                <a:schemeClr val="tx1"/>
              </a:buClr>
              <a:buFont typeface="Arial" pitchFamily="34" charset="0"/>
              <a:buChar char="•"/>
              <a:defRPr sz="1600" kern="1200">
                <a:solidFill>
                  <a:schemeClr val="tx1"/>
                </a:solidFill>
                <a:latin typeface="Helvetica Neue" charset="0"/>
                <a:ea typeface="Helvetica Neue" charset="0"/>
                <a:cs typeface="Helvetica Neue" charset="0"/>
              </a:defRPr>
            </a:lvl4pPr>
            <a:lvl5pPr marL="1188720" indent="-137160" algn="l" defTabSz="914400" rtl="0" eaLnBrk="1" latinLnBrk="0" hangingPunct="1">
              <a:spcBef>
                <a:spcPct val="20000"/>
              </a:spcBef>
              <a:buClr>
                <a:schemeClr val="tx1"/>
              </a:buClr>
              <a:buSzPct val="100000"/>
              <a:buFont typeface="Arial" pitchFamily="34" charset="0"/>
              <a:buChar char="•"/>
              <a:defRPr sz="1400" kern="1200" baseline="0">
                <a:solidFill>
                  <a:schemeClr val="tx1"/>
                </a:solidFill>
                <a:latin typeface="Helvetica Neue" charset="0"/>
                <a:ea typeface="Helvetica Neue" charset="0"/>
                <a:cs typeface="Helvetica Neue" charset="0"/>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endParaRPr lang="en-US" smtClean="0"/>
          </a:p>
          <a:p>
            <a:pPr lvl="1"/>
            <a:endParaRPr lang="en-US" smtClean="0"/>
          </a:p>
          <a:p>
            <a:pPr lvl="1"/>
            <a:endParaRPr lang="en-US" smtClean="0"/>
          </a:p>
          <a:p>
            <a:pPr lvl="1"/>
            <a:endParaRPr lang="en-US" smtClean="0"/>
          </a:p>
          <a:p>
            <a:pPr lvl="1"/>
            <a:endParaRPr lang="en-US" smtClean="0"/>
          </a:p>
          <a:p>
            <a:pPr lvl="1"/>
            <a:endParaRPr lang="en-US" dirty="0" smtClean="0"/>
          </a:p>
        </p:txBody>
      </p:sp>
      <p:graphicFrame>
        <p:nvGraphicFramePr>
          <p:cNvPr id="11" name="Diagram 10"/>
          <p:cNvGraphicFramePr/>
          <p:nvPr>
            <p:extLst>
              <p:ext uri="{D42A27DB-BD31-4B8C-83A1-F6EECF244321}">
                <p14:modId xmlns:p14="http://schemas.microsoft.com/office/powerpoint/2010/main" val="2122104924"/>
              </p:ext>
            </p:extLst>
          </p:nvPr>
        </p:nvGraphicFramePr>
        <p:xfrm>
          <a:off x="1524000" y="2044178"/>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1335494512"/>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chemeClr val="bg1"/>
                          </a:solidFill>
                          <a:latin typeface="Helvetica Neue" charset="0"/>
                          <a:ea typeface="Helvetica Neue" charset="0"/>
                          <a:cs typeface="Helvetica Neue" charset="0"/>
                        </a:rPr>
                        <a:t>Introduction</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0369422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p:cNvSpPr/>
          <p:nvPr/>
        </p:nvSpPr>
        <p:spPr>
          <a:xfrm>
            <a:off x="1913481" y="1417659"/>
            <a:ext cx="5317038" cy="5317038"/>
          </a:xfrm>
          <a:prstGeom prst="ellipse">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a:bodyPr>
          <a:lstStyle/>
          <a:p>
            <a:r>
              <a:rPr lang="en-US" dirty="0" smtClean="0"/>
              <a:t>Research focused on work with data</a:t>
            </a:r>
            <a:endParaRPr lang="en-US" dirty="0"/>
          </a:p>
        </p:txBody>
      </p:sp>
      <p:sp>
        <p:nvSpPr>
          <p:cNvPr id="3" name="Content Placeholder 2"/>
          <p:cNvSpPr>
            <a:spLocks noGrp="1"/>
          </p:cNvSpPr>
          <p:nvPr>
            <p:ph idx="1"/>
          </p:nvPr>
        </p:nvSpPr>
        <p:spPr>
          <a:xfrm>
            <a:off x="457200" y="1637778"/>
            <a:ext cx="8229600" cy="4876800"/>
          </a:xfrm>
        </p:spPr>
        <p:txBody>
          <a:bodyPr/>
          <a:lstStyle/>
          <a:p>
            <a:endParaRPr lang="en-US" dirty="0"/>
          </a:p>
          <a:p>
            <a:pPr lvl="1"/>
            <a:endParaRPr lang="en-US" dirty="0"/>
          </a:p>
          <a:p>
            <a:pPr lvl="1"/>
            <a:endParaRPr lang="en-US" dirty="0" smtClean="0"/>
          </a:p>
          <a:p>
            <a:pPr lvl="1"/>
            <a:endParaRPr lang="en-US" dirty="0" smtClean="0"/>
          </a:p>
          <a:p>
            <a:pPr lvl="1"/>
            <a:endParaRPr lang="en-US" dirty="0" smtClean="0"/>
          </a:p>
          <a:p>
            <a:pPr lvl="1"/>
            <a:endParaRPr lang="en-US" dirty="0" smtClean="0"/>
          </a:p>
        </p:txBody>
      </p:sp>
      <p:graphicFrame>
        <p:nvGraphicFramePr>
          <p:cNvPr id="4" name="Diagram 3"/>
          <p:cNvGraphicFramePr/>
          <p:nvPr/>
        </p:nvGraphicFramePr>
        <p:xfrm>
          <a:off x="1524000" y="2044178"/>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40579" y="3260570"/>
            <a:ext cx="1954060" cy="1631216"/>
          </a:xfrm>
          <a:prstGeom prst="rect">
            <a:avLst/>
          </a:prstGeom>
          <a:noFill/>
        </p:spPr>
        <p:txBody>
          <a:bodyPr wrap="square" rtlCol="0">
            <a:spAutoFit/>
          </a:bodyPr>
          <a:lstStyle/>
          <a:p>
            <a:pPr algn="ctr"/>
            <a:r>
              <a:rPr lang="en-US" sz="2000" i="1" dirty="0">
                <a:latin typeface="Helvetica Neue" charset="0"/>
                <a:ea typeface="Helvetica Neue" charset="0"/>
                <a:cs typeface="Helvetica Neue" charset="0"/>
              </a:rPr>
              <a:t>Design and development of contexts </a:t>
            </a:r>
            <a:r>
              <a:rPr lang="en-US" sz="2000" i="1" dirty="0" smtClean="0">
                <a:latin typeface="Helvetica Neue" charset="0"/>
                <a:ea typeface="Helvetica Neue" charset="0"/>
                <a:cs typeface="Helvetica Neue" charset="0"/>
              </a:rPr>
              <a:t>and measures for </a:t>
            </a:r>
            <a:r>
              <a:rPr lang="en-US" sz="2000" i="1" dirty="0">
                <a:latin typeface="Helvetica Neue" charset="0"/>
                <a:ea typeface="Helvetica Neue" charset="0"/>
                <a:cs typeface="Helvetica Neue" charset="0"/>
              </a:rPr>
              <a:t>work with data </a:t>
            </a:r>
            <a:endParaRPr lang="en-US" sz="2000" i="1" dirty="0">
              <a:latin typeface="Helvetica Neue" charset="0"/>
              <a:ea typeface="Helvetica Neue" charset="0"/>
              <a:cs typeface="Helvetica Neue" charset="0"/>
            </a:endParaRPr>
          </a:p>
        </p:txBody>
      </p:sp>
      <p:sp>
        <p:nvSpPr>
          <p:cNvPr id="10" name="TextBox 9"/>
          <p:cNvSpPr txBox="1"/>
          <p:nvPr/>
        </p:nvSpPr>
        <p:spPr>
          <a:xfrm>
            <a:off x="7230519" y="3168237"/>
            <a:ext cx="1659699" cy="1815882"/>
          </a:xfrm>
          <a:prstGeom prst="rect">
            <a:avLst/>
          </a:prstGeom>
          <a:noFill/>
        </p:spPr>
        <p:txBody>
          <a:bodyPr wrap="square" rtlCol="0">
            <a:spAutoFit/>
          </a:bodyPr>
          <a:lstStyle/>
          <a:p>
            <a:pPr algn="ctr"/>
            <a:r>
              <a:rPr lang="en-US" sz="1600" dirty="0" smtClean="0">
                <a:latin typeface="Helvetica Neue" charset="0"/>
                <a:ea typeface="Helvetica Neue" charset="0"/>
                <a:cs typeface="Helvetica Neue" charset="0"/>
              </a:rPr>
              <a:t>Curricular standards,</a:t>
            </a:r>
          </a:p>
          <a:p>
            <a:pPr algn="ctr"/>
            <a:r>
              <a:rPr lang="en-US" sz="1600" dirty="0">
                <a:latin typeface="Helvetica Neue" charset="0"/>
                <a:ea typeface="Helvetica Neue" charset="0"/>
                <a:cs typeface="Helvetica Neue" charset="0"/>
              </a:rPr>
              <a:t>r</a:t>
            </a:r>
            <a:r>
              <a:rPr lang="en-US" sz="1600" dirty="0" smtClean="0">
                <a:latin typeface="Helvetica Neue" charset="0"/>
                <a:ea typeface="Helvetica Neue" charset="0"/>
                <a:cs typeface="Helvetica Neue" charset="0"/>
              </a:rPr>
              <a:t>esources,</a:t>
            </a:r>
          </a:p>
          <a:p>
            <a:pPr algn="ctr"/>
            <a:r>
              <a:rPr lang="en-US" sz="1600" dirty="0">
                <a:latin typeface="Helvetica Neue" charset="0"/>
                <a:ea typeface="Helvetica Neue" charset="0"/>
                <a:cs typeface="Helvetica Neue" charset="0"/>
              </a:rPr>
              <a:t>a</a:t>
            </a:r>
            <a:r>
              <a:rPr lang="en-US" sz="1600" dirty="0" smtClean="0">
                <a:latin typeface="Helvetica Neue" charset="0"/>
                <a:ea typeface="Helvetica Neue" charset="0"/>
                <a:cs typeface="Helvetica Neue" charset="0"/>
              </a:rPr>
              <a:t>ssessments, </a:t>
            </a:r>
          </a:p>
          <a:p>
            <a:pPr algn="ctr"/>
            <a:r>
              <a:rPr lang="en-US" sz="1600" dirty="0" smtClean="0">
                <a:latin typeface="Helvetica Neue" charset="0"/>
                <a:ea typeface="Helvetica Neue" charset="0"/>
                <a:cs typeface="Helvetica Neue" charset="0"/>
              </a:rPr>
              <a:t>and technological tools</a:t>
            </a:r>
          </a:p>
        </p:txBody>
      </p:sp>
      <p:graphicFrame>
        <p:nvGraphicFramePr>
          <p:cNvPr id="11" name="Table 10"/>
          <p:cNvGraphicFramePr>
            <a:graphicFrameLocks noGrp="1"/>
          </p:cNvGraphicFramePr>
          <p:nvPr>
            <p:extLst>
              <p:ext uri="{D42A27DB-BD31-4B8C-83A1-F6EECF244321}">
                <p14:modId xmlns:p14="http://schemas.microsoft.com/office/powerpoint/2010/main" val="1335494512"/>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chemeClr val="bg1"/>
                          </a:solidFill>
                          <a:latin typeface="Helvetica Neue" charset="0"/>
                          <a:ea typeface="Helvetica Neue" charset="0"/>
                          <a:cs typeface="Helvetica Neue" charset="0"/>
                        </a:rPr>
                        <a:t>Introduction</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Overview</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832977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t>
            </a:r>
            <a:r>
              <a:rPr lang="en-US" dirty="0" smtClean="0"/>
              <a:t>tudents’ work with data </a:t>
            </a:r>
            <a:endParaRPr lang="en-US" dirty="0"/>
          </a:p>
        </p:txBody>
      </p:sp>
      <p:sp>
        <p:nvSpPr>
          <p:cNvPr id="5" name="Content Placeholder 2"/>
          <p:cNvSpPr>
            <a:spLocks noGrp="1"/>
          </p:cNvSpPr>
          <p:nvPr>
            <p:ph idx="1"/>
          </p:nvPr>
        </p:nvSpPr>
        <p:spPr>
          <a:xfrm>
            <a:off x="457200" y="1600200"/>
            <a:ext cx="8229600" cy="4876800"/>
          </a:xfrm>
        </p:spPr>
        <p:txBody>
          <a:bodyPr anchor="ctr">
            <a:normAutofit/>
          </a:bodyPr>
          <a:lstStyle/>
          <a:p>
            <a:r>
              <a:rPr lang="en-US" dirty="0" smtClean="0"/>
              <a:t>How do students collect and analyze data in K-12 classrooms? </a:t>
            </a:r>
          </a:p>
          <a:p>
            <a:r>
              <a:rPr lang="en-US" dirty="0" smtClean="0"/>
              <a:t>How do students work with data as described in the </a:t>
            </a:r>
            <a:r>
              <a:rPr lang="en-US" i="1" dirty="0" smtClean="0"/>
              <a:t>Next Generation Science Standards</a:t>
            </a:r>
            <a:r>
              <a:rPr lang="en-US" dirty="0" smtClean="0"/>
              <a:t>?</a:t>
            </a:r>
          </a:p>
          <a:p>
            <a:r>
              <a:rPr lang="en-US" dirty="0" smtClean="0"/>
              <a:t>How do students engage in work with data?</a:t>
            </a:r>
          </a:p>
          <a:p>
            <a:r>
              <a:rPr lang="en-US" dirty="0" smtClean="0"/>
              <a:t>What aspects of work with data do students find most challenging?</a:t>
            </a:r>
          </a:p>
          <a:p>
            <a:r>
              <a:rPr lang="en-US" dirty="0" smtClean="0"/>
              <a:t>How can students use new sources of data, such as data from simulations?</a:t>
            </a:r>
          </a:p>
        </p:txBody>
      </p:sp>
      <p:graphicFrame>
        <p:nvGraphicFramePr>
          <p:cNvPr id="7" name="Table 6"/>
          <p:cNvGraphicFramePr>
            <a:graphicFrameLocks noGrp="1"/>
          </p:cNvGraphicFramePr>
          <p:nvPr>
            <p:extLst>
              <p:ext uri="{D42A27DB-BD31-4B8C-83A1-F6EECF244321}">
                <p14:modId xmlns:p14="http://schemas.microsoft.com/office/powerpoint/2010/main" val="597474633"/>
              </p:ext>
            </p:extLst>
          </p:nvPr>
        </p:nvGraphicFramePr>
        <p:xfrm>
          <a:off x="-2" y="-31433"/>
          <a:ext cx="9144000" cy="409947"/>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409947">
                <a:tc>
                  <a:txBody>
                    <a:bodyPr/>
                    <a:lstStyle/>
                    <a:p>
                      <a:pPr algn="ctr"/>
                      <a:r>
                        <a:rPr lang="en-US" sz="1600" b="0" dirty="0" smtClean="0">
                          <a:solidFill>
                            <a:srgbClr val="B5B8C4"/>
                          </a:solidFill>
                          <a:latin typeface="Helvetica Neue" charset="0"/>
                          <a:ea typeface="Helvetica Neue" charset="0"/>
                          <a:cs typeface="Helvetica Neue" charset="0"/>
                        </a:rPr>
                        <a:t>Introduction</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chemeClr val="bg1"/>
                          </a:solidFill>
                          <a:latin typeface="Helvetica Neue" charset="0"/>
                          <a:ea typeface="Helvetica Neue" charset="0"/>
                          <a:cs typeface="Helvetica Neue" charset="0"/>
                        </a:rPr>
                        <a:t>Overview</a:t>
                      </a:r>
                      <a:endParaRPr lang="en-US" sz="1600" b="0" dirty="0">
                        <a:solidFill>
                          <a:schemeClr val="bg1"/>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1</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Study 2</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c>
                  <a:txBody>
                    <a:bodyPr/>
                    <a:lstStyle/>
                    <a:p>
                      <a:pPr algn="ctr"/>
                      <a:r>
                        <a:rPr lang="en-US" sz="1600" b="0" dirty="0" smtClean="0">
                          <a:solidFill>
                            <a:srgbClr val="B5B8C4"/>
                          </a:solidFill>
                          <a:latin typeface="Helvetica Neue" charset="0"/>
                          <a:ea typeface="Helvetica Neue" charset="0"/>
                          <a:cs typeface="Helvetica Neue" charset="0"/>
                        </a:rPr>
                        <a:t>Future Work</a:t>
                      </a:r>
                      <a:endParaRPr lang="en-US" sz="1600" b="0" dirty="0">
                        <a:solidFill>
                          <a:srgbClr val="B5B8C4"/>
                        </a:solidFill>
                        <a:latin typeface="Helvetica Neue" charset="0"/>
                        <a:ea typeface="Helvetica Neue" charset="0"/>
                        <a:cs typeface="Helvetica Neue" charset="0"/>
                      </a:endParaRPr>
                    </a:p>
                  </a:txBody>
                  <a:tcPr anchor="b">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8453B"/>
                    </a:solidFill>
                  </a:tcPr>
                </a:tc>
              </a:tr>
            </a:tbl>
          </a:graphicData>
        </a:graphic>
      </p:graphicFrame>
    </p:spTree>
    <p:extLst>
      <p:ext uri="{BB962C8B-B14F-4D97-AF65-F5344CB8AC3E}">
        <p14:creationId xmlns:p14="http://schemas.microsoft.com/office/powerpoint/2010/main" val="11283913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Waveform.thmx</Template>
  <TotalTime>112444</TotalTime>
  <Words>4078</Words>
  <Application>Microsoft Macintosh PowerPoint</Application>
  <PresentationFormat>On-screen Show (4:3)</PresentationFormat>
  <Paragraphs>809</Paragraphs>
  <Slides>60</Slides>
  <Notes>42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Calibri</vt:lpstr>
      <vt:lpstr>Helvetica</vt:lpstr>
      <vt:lpstr>Helvetica Neue</vt:lpstr>
      <vt:lpstr>HelveticaNeue</vt:lpstr>
      <vt:lpstr>HelveticaNeue-Bold</vt:lpstr>
      <vt:lpstr>Mangal</vt:lpstr>
      <vt:lpstr>Arial</vt:lpstr>
      <vt:lpstr>Arial</vt:lpstr>
      <vt:lpstr>Clarity</vt:lpstr>
      <vt:lpstr>Thinking of and with data: How students and teachers (and researchers) use data in STEM education</vt:lpstr>
      <vt:lpstr>Research interest</vt:lpstr>
      <vt:lpstr>Data is power(ful)</vt:lpstr>
      <vt:lpstr>Data is power(ful)</vt:lpstr>
      <vt:lpstr>My research interest</vt:lpstr>
      <vt:lpstr>Research focused on work with data</vt:lpstr>
      <vt:lpstr>Research focused on work with data</vt:lpstr>
      <vt:lpstr>Research focused on work with data</vt:lpstr>
      <vt:lpstr>Students’ work with data </vt:lpstr>
      <vt:lpstr>Teachers’ support for work with data</vt:lpstr>
      <vt:lpstr>Researchers studying work with data</vt:lpstr>
      <vt:lpstr>Example: Students’ use of simulations</vt:lpstr>
      <vt:lpstr>Example: Engaging in scientific practices</vt:lpstr>
      <vt:lpstr>Example: Teacher data modeling</vt:lpstr>
      <vt:lpstr>Example: Teachers’ use of Twitter</vt:lpstr>
      <vt:lpstr>Example: Communities on Twitter</vt:lpstr>
      <vt:lpstr>Example: Analysis of teachers’ portfolios</vt:lpstr>
      <vt:lpstr>Example: Students’ essays</vt:lpstr>
      <vt:lpstr>Example: Engagement in flipped classes</vt:lpstr>
      <vt:lpstr>PowerPoint Presentation</vt:lpstr>
      <vt:lpstr>Work with data</vt:lpstr>
      <vt:lpstr>Work with data</vt:lpstr>
      <vt:lpstr>Work with data</vt:lpstr>
      <vt:lpstr>Work with data</vt:lpstr>
      <vt:lpstr>Two studies</vt:lpstr>
      <vt:lpstr>STUDY ONE</vt:lpstr>
      <vt:lpstr>Context and Sample</vt:lpstr>
      <vt:lpstr>Research question</vt:lpstr>
      <vt:lpstr>Experience sampling method (ESM)</vt:lpstr>
      <vt:lpstr>Why ESM?</vt:lpstr>
      <vt:lpstr>Constructing Profiles</vt:lpstr>
      <vt:lpstr>Coding of Data Practices</vt:lpstr>
      <vt:lpstr>Profiles of engagement</vt:lpstr>
      <vt:lpstr>Universally Low</vt:lpstr>
      <vt:lpstr>Reluctant</vt:lpstr>
      <vt:lpstr>Etc</vt:lpstr>
      <vt:lpstr>Profiles of engagement</vt:lpstr>
      <vt:lpstr>Profiles by activity</vt:lpstr>
      <vt:lpstr>The impacts of activity on engagement</vt:lpstr>
      <vt:lpstr>Profiles by choice</vt:lpstr>
      <vt:lpstr>The impacts of choice on engagement</vt:lpstr>
      <vt:lpstr>Summary</vt:lpstr>
      <vt:lpstr> STUDY 2</vt:lpstr>
      <vt:lpstr>Context and Sample</vt:lpstr>
      <vt:lpstr>Research Question</vt:lpstr>
      <vt:lpstr>Experience sampling method (ESM)</vt:lpstr>
      <vt:lpstr>Constructing Profiles</vt:lpstr>
      <vt:lpstr>Coding of Data Practices</vt:lpstr>
      <vt:lpstr>Profiles of engagement and its conditions</vt:lpstr>
      <vt:lpstr>What the profiles tell us</vt:lpstr>
      <vt:lpstr>Engagement by Data Practice</vt:lpstr>
      <vt:lpstr>Findings</vt:lpstr>
      <vt:lpstr>Summary</vt:lpstr>
      <vt:lpstr>Future work</vt:lpstr>
      <vt:lpstr>Helping Teachers</vt:lpstr>
      <vt:lpstr>Supporting students to do data science</vt:lpstr>
      <vt:lpstr>Supporting teachers to work with data</vt:lpstr>
      <vt:lpstr>Leveraging the network effect</vt:lpstr>
      <vt:lpstr>PowerPoint Presentation</vt:lpstr>
      <vt:lpstr>References</vt:lpstr>
    </vt:vector>
  </TitlesOfParts>
  <Company>University of Connecticut</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Surface layer parameterizations are important </dc:title>
  <dc:creator>Aaron Rosenberg</dc:creator>
  <cp:lastModifiedBy>Rosenberg, Joshua Michael</cp:lastModifiedBy>
  <cp:revision>1973</cp:revision>
  <dcterms:created xsi:type="dcterms:W3CDTF">2014-12-16T19:18:20Z</dcterms:created>
  <dcterms:modified xsi:type="dcterms:W3CDTF">2018-01-21T17:18:26Z</dcterms:modified>
</cp:coreProperties>
</file>

<file path=docProps/thumbnail.jpeg>
</file>